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23"/>
  </p:notesMasterIdLst>
  <p:handoutMasterIdLst>
    <p:handoutMasterId r:id="rId24"/>
  </p:handoutMasterIdLst>
  <p:sldIdLst>
    <p:sldId id="276" r:id="rId4"/>
    <p:sldId id="257" r:id="rId5"/>
    <p:sldId id="278" r:id="rId6"/>
    <p:sldId id="281" r:id="rId7"/>
    <p:sldId id="291" r:id="rId8"/>
    <p:sldId id="290" r:id="rId9"/>
    <p:sldId id="283" r:id="rId10"/>
    <p:sldId id="292" r:id="rId11"/>
    <p:sldId id="284" r:id="rId12"/>
    <p:sldId id="293" r:id="rId13"/>
    <p:sldId id="294" r:id="rId14"/>
    <p:sldId id="295" r:id="rId15"/>
    <p:sldId id="285" r:id="rId16"/>
    <p:sldId id="286" r:id="rId17"/>
    <p:sldId id="259" r:id="rId18"/>
    <p:sldId id="279" r:id="rId19"/>
    <p:sldId id="296" r:id="rId20"/>
    <p:sldId id="288" r:id="rId21"/>
    <p:sldId id="289" r:id="rId2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45" autoAdjust="0"/>
    <p:restoredTop sz="96853"/>
  </p:normalViewPr>
  <p:slideViewPr>
    <p:cSldViewPr snapToGrid="0">
      <p:cViewPr varScale="1">
        <p:scale>
          <a:sx n="166" d="100"/>
          <a:sy n="166" d="100"/>
        </p:scale>
        <p:origin x="184" y="264"/>
      </p:cViewPr>
      <p:guideLst/>
    </p:cSldViewPr>
  </p:slideViewPr>
  <p:outlineViewPr>
    <p:cViewPr>
      <p:scale>
        <a:sx n="33" d="100"/>
        <a:sy n="33" d="100"/>
      </p:scale>
      <p:origin x="0" y="-10112"/>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8" d="100"/>
          <a:sy n="88" d="100"/>
        </p:scale>
        <p:origin x="2964" y="66"/>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8/19/21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dirty="0"/>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8/19/21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dirty="0"/>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github.co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registry.terraform.io/browse/provider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I’m L4 software engineer</a:t>
            </a:r>
            <a:endParaRPr lang="en-RU" sz="900" kern="1200" dirty="0">
              <a:solidFill>
                <a:schemeClr val="tx1"/>
              </a:solidFill>
              <a:effectLst/>
              <a:latin typeface="+mn-lt"/>
              <a:ea typeface="+mn-ea"/>
              <a:cs typeface="+mn-cs"/>
            </a:endParaRPr>
          </a:p>
          <a:p>
            <a:endParaRPr lang="en-RU" sz="9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Usually, I develop backends on .NET Core C# stack. But sometimes I’m working outside my primary skills and DevOps activities take big part in my tasks. Based on my experience, in the past 5 years, cloud configuration is a common task for many developers.</a:t>
            </a:r>
            <a:endParaRPr lang="en-RU" sz="900" kern="1200" dirty="0">
              <a:solidFill>
                <a:schemeClr val="tx1"/>
              </a:solidFill>
              <a:effectLst/>
              <a:latin typeface="+mn-lt"/>
              <a:ea typeface="+mn-ea"/>
              <a:cs typeface="+mn-cs"/>
            </a:endParaRPr>
          </a:p>
          <a:p>
            <a:endParaRPr lang="en-RU" dirty="0"/>
          </a:p>
          <a:p>
            <a:r>
              <a:rPr lang="en-US" sz="900" kern="1200" dirty="0">
                <a:solidFill>
                  <a:schemeClr val="tx1"/>
                </a:solidFill>
                <a:effectLst/>
                <a:latin typeface="+mn-lt"/>
                <a:ea typeface="+mn-ea"/>
                <a:cs typeface="+mn-cs"/>
              </a:rPr>
              <a:t>Very common task is creating database, backend and frontend, create host in cloud, deploy customer application into the cloud, setup configuration.</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First problem is kept it in actual working state, fix issues in configuration.</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Next problem is creating several similar environments like dev/test/pre-prod/prod for Continuous Delivery. And again, all environments must be in equals or similar state. Any change on dev environment must be applied for next environments.</a:t>
            </a:r>
            <a:endParaRPr lang="en-RU" sz="900" kern="1200" dirty="0">
              <a:solidFill>
                <a:schemeClr val="tx1"/>
              </a:solidFill>
              <a:effectLst/>
              <a:latin typeface="+mn-lt"/>
              <a:ea typeface="+mn-ea"/>
              <a:cs typeface="+mn-cs"/>
            </a:endParaRPr>
          </a:p>
          <a:p>
            <a:endParaRPr lang="en-RU" dirty="0"/>
          </a:p>
          <a:p>
            <a:r>
              <a:rPr lang="en-US" sz="900" kern="1200" dirty="0">
                <a:solidFill>
                  <a:schemeClr val="tx1"/>
                </a:solidFill>
                <a:effectLst/>
                <a:latin typeface="+mn-lt"/>
                <a:ea typeface="+mn-ea"/>
                <a:cs typeface="+mn-cs"/>
              </a:rPr>
              <a:t>Let’s look at one of the possible ways to close all questions above, automate and simplify the process.</a:t>
            </a:r>
            <a:r>
              <a:rPr lang="en-RU" dirty="0">
                <a:effectLst/>
              </a:rPr>
              <a:t> </a:t>
            </a:r>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1</a:t>
            </a:fld>
            <a:endParaRPr lang="en-US" dirty="0"/>
          </a:p>
        </p:txBody>
      </p:sp>
    </p:spTree>
    <p:extLst>
      <p:ext uri="{BB962C8B-B14F-4D97-AF65-F5344CB8AC3E}">
        <p14:creationId xmlns:p14="http://schemas.microsoft.com/office/powerpoint/2010/main" val="21991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Next important feature is input variables. Allow pass configuration values on plan/apply step outside the terraform files.</a:t>
            </a:r>
          </a:p>
          <a:p>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On scree you see 2 variables. Both have type string and define validating rules.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First validation check stage name, possible only dev and prod, but list can be extended.</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Second validation rule more interesting. We are expecting version in </a:t>
            </a:r>
            <a:r>
              <a:rPr lang="en-US" sz="900" kern="1200" dirty="0" err="1">
                <a:solidFill>
                  <a:schemeClr val="tx1"/>
                </a:solidFill>
                <a:effectLst/>
                <a:latin typeface="+mn-lt"/>
                <a:ea typeface="+mn-ea"/>
                <a:cs typeface="+mn-cs"/>
              </a:rPr>
              <a:t>semver</a:t>
            </a:r>
            <a:r>
              <a:rPr lang="en-US" sz="900" kern="1200" dirty="0">
                <a:solidFill>
                  <a:schemeClr val="tx1"/>
                </a:solidFill>
                <a:effectLst/>
                <a:latin typeface="+mn-lt"/>
                <a:ea typeface="+mn-ea"/>
                <a:cs typeface="+mn-cs"/>
              </a:rPr>
              <a:t> format. We use regular expression for checking match with template and after that check number of matches.</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We can pass values for variables as command line arguments, create special file with variables (I'll show this approach little later) or use Environment Variables as values for terraform.</a:t>
            </a:r>
          </a:p>
          <a:p>
            <a:endParaRPr lang="en-US" sz="9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Is it clear? Any questions?</a:t>
            </a:r>
            <a:endParaRPr lang="en-RU" sz="900" kern="1200" dirty="0">
              <a:solidFill>
                <a:schemeClr val="tx1"/>
              </a:solidFill>
              <a:effectLst/>
              <a:latin typeface="+mn-lt"/>
              <a:ea typeface="+mn-ea"/>
              <a:cs typeface="+mn-cs"/>
            </a:endParaRPr>
          </a:p>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10</a:t>
            </a:fld>
            <a:endParaRPr lang="en-US" dirty="0"/>
          </a:p>
        </p:txBody>
      </p:sp>
    </p:spTree>
    <p:extLst>
      <p:ext uri="{BB962C8B-B14F-4D97-AF65-F5344CB8AC3E}">
        <p14:creationId xmlns:p14="http://schemas.microsoft.com/office/powerpoint/2010/main" val="1643528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Next important feature is local values. Local values like local variables in some method. We can initialize local values in runtime, create based on input values, use functions etc.</a:t>
            </a:r>
            <a:endParaRPr lang="en-RU"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Is it clear? Any questions?</a:t>
            </a:r>
            <a:endParaRPr lang="en-RU"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874FABB-6DBE-47C4-B626-20167906F475}" type="slidenum">
              <a:rPr lang="en-US" smtClean="0"/>
              <a:t>11</a:t>
            </a:fld>
            <a:endParaRPr lang="en-US" dirty="0"/>
          </a:p>
        </p:txBody>
      </p:sp>
    </p:spTree>
    <p:extLst>
      <p:ext uri="{BB962C8B-B14F-4D97-AF65-F5344CB8AC3E}">
        <p14:creationId xmlns:p14="http://schemas.microsoft.com/office/powerpoint/2010/main" val="188344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And final feature for the final demo is a output values. We can define these values and after success terraform execution we can get all require information. On the screen we put in output host name. But it can be any important value. For example, app service name, SQL server name, name of resource group etc.</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It very useful in DevOps pipelines. My actual project release pipeline does not have hardcoded values app services and database, we parse all require for deploy information from terraform output.</a:t>
            </a:r>
            <a:endParaRPr lang="en-RU"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Is it clear? Any questions?</a:t>
            </a:r>
            <a:endParaRPr lang="en-RU"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874FABB-6DBE-47C4-B626-20167906F475}" type="slidenum">
              <a:rPr lang="en-US" smtClean="0"/>
              <a:t>12</a:t>
            </a:fld>
            <a:endParaRPr lang="en-US" dirty="0"/>
          </a:p>
        </p:txBody>
      </p:sp>
    </p:spTree>
    <p:extLst>
      <p:ext uri="{BB962C8B-B14F-4D97-AF65-F5344CB8AC3E}">
        <p14:creationId xmlns:p14="http://schemas.microsoft.com/office/powerpoint/2010/main" val="928314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[Set HEAD to correct branch]</a:t>
            </a:r>
          </a:p>
          <a:p>
            <a:r>
              <a:rPr lang="en-RU" dirty="0"/>
              <a:t>[Explain current data in file]</a:t>
            </a:r>
          </a:p>
          <a:p>
            <a:r>
              <a:rPr lang="en-RU" dirty="0"/>
              <a:t>[Explain TFVARS]</a:t>
            </a:r>
          </a:p>
          <a:p>
            <a:r>
              <a:rPr lang="en-RU" dirty="0"/>
              <a:t>[Run terminal commands]</a:t>
            </a:r>
          </a:p>
          <a:p>
            <a:endParaRPr lang="en-RU" dirty="0"/>
          </a:p>
          <a:p>
            <a:r>
              <a:rPr lang="en-RU" dirty="0"/>
              <a:t>[Set HEAD to correct branch]</a:t>
            </a:r>
          </a:p>
          <a:p>
            <a:r>
              <a:rPr lang="en-RU" dirty="0"/>
              <a:t>[Explain current data in file]</a:t>
            </a:r>
          </a:p>
          <a:p>
            <a:r>
              <a:rPr lang="en-RU" dirty="0"/>
              <a:t>[Run terminal commands]</a:t>
            </a:r>
          </a:p>
          <a:p>
            <a:endParaRPr lang="en-RU" dirty="0"/>
          </a:p>
          <a:p>
            <a:r>
              <a:rPr lang="en-RU" dirty="0"/>
              <a:t>[Set HEAD to correct branch]</a:t>
            </a:r>
          </a:p>
          <a:p>
            <a:r>
              <a:rPr lang="en-RU" dirty="0"/>
              <a:t>[Explain current data in file]</a:t>
            </a:r>
          </a:p>
          <a:p>
            <a:r>
              <a:rPr lang="en-RU" dirty="0"/>
              <a:t>[Run terminal commands]</a:t>
            </a:r>
          </a:p>
          <a:p>
            <a:endParaRPr lang="en-RU" dirty="0"/>
          </a:p>
          <a:p>
            <a:r>
              <a:rPr lang="en-RU" dirty="0"/>
              <a:t>[Run outputs from terminal]</a:t>
            </a:r>
          </a:p>
          <a:p>
            <a:pPr marL="0" marR="0" lvl="0" indent="0" algn="l" defTabSz="685800" rtl="0" eaLnBrk="1" fontAlgn="auto" latinLnBrk="0" hangingPunct="1">
              <a:lnSpc>
                <a:spcPct val="100000"/>
              </a:lnSpc>
              <a:spcBef>
                <a:spcPts val="0"/>
              </a:spcBef>
              <a:spcAft>
                <a:spcPts val="0"/>
              </a:spcAft>
              <a:buClrTx/>
              <a:buSzTx/>
              <a:buFontTx/>
              <a:buNone/>
              <a:tabLst/>
              <a:defRPr/>
            </a:pPr>
            <a:r>
              <a:rPr lang="en-RU" dirty="0"/>
              <a:t>[Run outputs from terminal in json]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RU" dirty="0"/>
          </a:p>
          <a:p>
            <a:pPr marL="0" marR="0" lvl="0" indent="0" algn="l" defTabSz="685800" rtl="0" eaLnBrk="1" fontAlgn="auto" latinLnBrk="0" hangingPunct="1">
              <a:lnSpc>
                <a:spcPct val="100000"/>
              </a:lnSpc>
              <a:spcBef>
                <a:spcPts val="0"/>
              </a:spcBef>
              <a:spcAft>
                <a:spcPts val="0"/>
              </a:spcAft>
              <a:buClrTx/>
              <a:buSzTx/>
              <a:buFontTx/>
              <a:buNone/>
              <a:tabLst/>
              <a:defRPr/>
            </a:pPr>
            <a:r>
              <a:rPr lang="en-RU" dirty="0"/>
              <a:t>[Check Azure resources]</a:t>
            </a:r>
          </a:p>
        </p:txBody>
      </p:sp>
      <p:sp>
        <p:nvSpPr>
          <p:cNvPr id="4" name="Slide Number Placeholder 3"/>
          <p:cNvSpPr>
            <a:spLocks noGrp="1"/>
          </p:cNvSpPr>
          <p:nvPr>
            <p:ph type="sldNum" sz="quarter" idx="5"/>
          </p:nvPr>
        </p:nvSpPr>
        <p:spPr/>
        <p:txBody>
          <a:bodyPr/>
          <a:lstStyle/>
          <a:p>
            <a:fld id="{A874FABB-6DBE-47C4-B626-20167906F475}" type="slidenum">
              <a:rPr lang="en-US" smtClean="0"/>
              <a:t>13</a:t>
            </a:fld>
            <a:endParaRPr lang="en-US" dirty="0"/>
          </a:p>
        </p:txBody>
      </p:sp>
    </p:spTree>
    <p:extLst>
      <p:ext uri="{BB962C8B-B14F-4D97-AF65-F5344CB8AC3E}">
        <p14:creationId xmlns:p14="http://schemas.microsoft.com/office/powerpoint/2010/main" val="1192971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After several examples let’s go back to Infrastructure as a Code slide and check all pros and cons.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pros 1-2 already discussed: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pros 3: Terraform use providers that use some kind of API, demons, cli tools and etc. As a result we have a lot of levels and at any level we can catch exception because network issue, </a:t>
            </a:r>
            <a:r>
              <a:rPr lang="en-US" sz="900" kern="1200" dirty="0" err="1">
                <a:solidFill>
                  <a:schemeClr val="tx1"/>
                </a:solidFill>
                <a:effectLst/>
                <a:latin typeface="+mn-lt"/>
                <a:ea typeface="+mn-ea"/>
                <a:cs typeface="+mn-cs"/>
              </a:rPr>
              <a:t>api</a:t>
            </a:r>
            <a:r>
              <a:rPr lang="en-US" sz="900" kern="1200" dirty="0">
                <a:solidFill>
                  <a:schemeClr val="tx1"/>
                </a:solidFill>
                <a:effectLst/>
                <a:latin typeface="+mn-lt"/>
                <a:ea typeface="+mn-ea"/>
                <a:cs typeface="+mn-cs"/>
              </a:rPr>
              <a:t> bug or some other problem.</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pros 4: In case of any problems, it's hard to imagine how you give admin access to your cloud to some stranger from the Internet, who promised to help. But possible to check </a:t>
            </a:r>
            <a:r>
              <a:rPr lang="en-US" sz="900" u="sng" kern="1200" dirty="0">
                <a:solidFill>
                  <a:schemeClr val="tx1"/>
                </a:solidFill>
                <a:effectLst/>
                <a:latin typeface="+mn-lt"/>
                <a:ea typeface="+mn-ea"/>
                <a:cs typeface="+mn-cs"/>
                <a:hlinkClick r:id="rId3"/>
              </a:rPr>
              <a:t>https://stackoverflow.com</a:t>
            </a:r>
            <a:r>
              <a:rPr lang="en-US" sz="900" kern="1200" dirty="0">
                <a:solidFill>
                  <a:schemeClr val="tx1"/>
                </a:solidFill>
                <a:effectLst/>
                <a:latin typeface="+mn-lt"/>
                <a:ea typeface="+mn-ea"/>
                <a:cs typeface="+mn-cs"/>
              </a:rPr>
              <a:t>, or </a:t>
            </a:r>
            <a:r>
              <a:rPr lang="en-US" sz="900" u="sng" kern="1200" dirty="0">
                <a:solidFill>
                  <a:schemeClr val="tx1"/>
                </a:solidFill>
                <a:effectLst/>
                <a:latin typeface="+mn-lt"/>
                <a:ea typeface="+mn-ea"/>
                <a:cs typeface="+mn-cs"/>
                <a:hlinkClick r:id="rId4"/>
              </a:rPr>
              <a:t>https://github.com</a:t>
            </a:r>
            <a:r>
              <a:rPr lang="en-US" sz="900" kern="1200" dirty="0">
                <a:solidFill>
                  <a:schemeClr val="tx1"/>
                </a:solidFill>
                <a:effectLst/>
                <a:latin typeface="+mn-lt"/>
                <a:ea typeface="+mn-ea"/>
                <a:cs typeface="+mn-cs"/>
              </a:rPr>
              <a:t>. As we saw before, infrastructure is a text file with all possible benefits.</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prop 5: I can create GitHub repository/define build pipelines/create Amazon and Azure services/create mailbox/manage Jira in one way with one approach based on one coding language.</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prop 6: I know that all environment fully equals and have to work in the same way without any exclusions. In most cases, there are no problems in different operations of one application in different environments.</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prop 7: Minimal changes in infrastructure files will allow create copy of some environment. I’m talking about dev/test/</a:t>
            </a:r>
            <a:r>
              <a:rPr lang="en-US" sz="900" kern="1200" dirty="0" err="1">
                <a:solidFill>
                  <a:schemeClr val="tx1"/>
                </a:solidFill>
                <a:effectLst/>
                <a:latin typeface="+mn-lt"/>
                <a:ea typeface="+mn-ea"/>
                <a:cs typeface="+mn-cs"/>
              </a:rPr>
              <a:t>aqa</a:t>
            </a:r>
            <a:r>
              <a:rPr lang="en-US" sz="900" kern="1200" dirty="0">
                <a:solidFill>
                  <a:schemeClr val="tx1"/>
                </a:solidFill>
                <a:effectLst/>
                <a:latin typeface="+mn-lt"/>
                <a:ea typeface="+mn-ea"/>
                <a:cs typeface="+mn-cs"/>
              </a:rPr>
              <a:t>/staging/pre-prod/prod and etc. Reconfigure all together.</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prop 8: And last point about coding language. HCL is understandable and simple for engineers, has good documentation and is easy to understand. But it depends on the specific implementation.</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Cons is very common and applicable for any new language/approach/framework:</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cons 1: Complexity increases because we have to use a new approach/tool with all its features and problems.</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cons 2: Dependencies to versions and implementation of providers. Infrastructure as a code is not magic. It is using some kind of intermediate mechanisms like HTTP API calls, CLI tools command, communication with demons/agents and etc. It is a possible situation when you have to use some feature in a cloud, but your Infrastructure as a Code tool does not support it yet. Or you did update for provider version and part of your file triggers a warning about deprecation or already removed from the driver at all.</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*Changes in language syntax possible too.</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cons 3: More long process for changes. You have to review the code, pass gates and etc. But who knows how long it will take to find the issue after manual configuration?</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cons 4: If execution fails somewhere, it may not be as easy to restart from the exact same point, and re-executing from scratch may take a long time. The mechanism of communication with infrastructure is a black box and who knows how exactly does it work? In any case It has bugs, not clear error messages, unexpected fails and etc. Internet problems can cause a 30-minute process to fail.</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cons 6: Terraform files grow very fast. </a:t>
            </a:r>
            <a:r>
              <a:rPr lang="en-US" sz="900" kern="1200" dirty="0" err="1">
                <a:solidFill>
                  <a:schemeClr val="tx1"/>
                </a:solidFill>
                <a:effectLst/>
                <a:latin typeface="+mn-lt"/>
                <a:ea typeface="+mn-ea"/>
                <a:cs typeface="+mn-cs"/>
              </a:rPr>
              <a:t>Extrimely</a:t>
            </a:r>
            <a:r>
              <a:rPr lang="en-US" sz="900" kern="1200" dirty="0">
                <a:solidFill>
                  <a:schemeClr val="tx1"/>
                </a:solidFill>
                <a:effectLst/>
                <a:latin typeface="+mn-lt"/>
                <a:ea typeface="+mn-ea"/>
                <a:cs typeface="+mn-cs"/>
              </a:rPr>
              <a:t> fast. Solutions for this exists, but will take little more time and will be little more difficult.</a:t>
            </a:r>
          </a:p>
          <a:p>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cons 6: If we talk about me personally, I have not fully learned F#, React, Benchmark, Cypress, </a:t>
            </a:r>
            <a:r>
              <a:rPr lang="en-US" sz="900" kern="1200" dirty="0" err="1">
                <a:solidFill>
                  <a:schemeClr val="tx1"/>
                </a:solidFill>
                <a:effectLst/>
                <a:latin typeface="+mn-lt"/>
                <a:ea typeface="+mn-ea"/>
                <a:cs typeface="+mn-cs"/>
              </a:rPr>
              <a:t>GraphQL</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SAFe</a:t>
            </a:r>
            <a:r>
              <a:rPr lang="en-US" sz="900" kern="1200" dirty="0">
                <a:solidFill>
                  <a:schemeClr val="tx1"/>
                </a:solidFill>
                <a:effectLst/>
                <a:latin typeface="+mn-lt"/>
                <a:ea typeface="+mn-ea"/>
                <a:cs typeface="+mn-cs"/>
              </a:rPr>
              <a:t>, and tens of other unknown for Microsoft Word words. And work with something new. Infrastructure as a Code is a complex and difficult in some cases approach. It will take time to study. It will take time to actualize knowledge.</a:t>
            </a:r>
            <a:r>
              <a:rPr lang="en-RU" dirty="0">
                <a:effectLst/>
              </a:rPr>
              <a:t> </a:t>
            </a:r>
            <a:endParaRPr lang="en-RU"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874FABB-6DBE-47C4-B626-20167906F475}" type="slidenum">
              <a:rPr lang="en-US" smtClean="0"/>
              <a:t>14</a:t>
            </a:fld>
            <a:endParaRPr lang="en-US" dirty="0"/>
          </a:p>
        </p:txBody>
      </p:sp>
    </p:spTree>
    <p:extLst>
      <p:ext uri="{BB962C8B-B14F-4D97-AF65-F5344CB8AC3E}">
        <p14:creationId xmlns:p14="http://schemas.microsoft.com/office/powerpoint/2010/main" val="3922724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When we try googling terraform alternatives, first result page contains information about tool on the slide.</a:t>
            </a:r>
          </a:p>
          <a:p>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 know and have experience only with part of the list.</a:t>
            </a:r>
            <a:endParaRPr lang="en-RU"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Based on experience with terraform, I would like to say that:</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tools from the list have different functionality</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several tools can do little another, can have extra features or some features can be missed</a:t>
            </a:r>
          </a:p>
          <a:p>
            <a:r>
              <a:rPr lang="en-US" sz="900" kern="1200" dirty="0">
                <a:solidFill>
                  <a:schemeClr val="tx1"/>
                </a:solidFill>
                <a:effectLst/>
                <a:latin typeface="+mn-lt"/>
                <a:ea typeface="+mn-ea"/>
                <a:cs typeface="+mn-cs"/>
              </a:rPr>
              <a:t>- several tools can’t be used like Terraform because cover only small part of features</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part of it open-source, other not</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several can work only with specific cloud</a:t>
            </a:r>
            <a:endParaRPr lang="en-RU"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874FABB-6DBE-47C4-B626-20167906F475}" type="slidenum">
              <a:rPr lang="en-US" smtClean="0"/>
              <a:t>15</a:t>
            </a:fld>
            <a:endParaRPr lang="en-US" dirty="0"/>
          </a:p>
        </p:txBody>
      </p:sp>
    </p:spTree>
    <p:extLst>
      <p:ext uri="{BB962C8B-B14F-4D97-AF65-F5344CB8AC3E}">
        <p14:creationId xmlns:p14="http://schemas.microsoft.com/office/powerpoint/2010/main" val="2011224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Copy-paste from terraform official site you can see on screen.</a:t>
            </a:r>
            <a:endParaRPr lang="en-RU" sz="900" kern="1200" dirty="0">
              <a:solidFill>
                <a:schemeClr val="tx1"/>
              </a:solidFill>
              <a:effectLst/>
              <a:latin typeface="+mn-lt"/>
              <a:ea typeface="+mn-ea"/>
              <a:cs typeface="+mn-cs"/>
            </a:endParaRPr>
          </a:p>
          <a:p>
            <a:endParaRPr lang="en-RU" dirty="0"/>
          </a:p>
          <a:p>
            <a:pPr lvl="0"/>
            <a:r>
              <a:rPr lang="en-US" sz="900" kern="1200" dirty="0">
                <a:solidFill>
                  <a:schemeClr val="tx1"/>
                </a:solidFill>
                <a:effectLst/>
                <a:latin typeface="+mn-lt"/>
                <a:ea typeface="+mn-ea"/>
                <a:cs typeface="+mn-cs"/>
              </a:rPr>
              <a:t>- Terraform opensource and I can check how it works. I used it once and it was helpful.</a:t>
            </a:r>
            <a:endParaRPr lang="en-RU"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 Terraform is provisioning tool. We can do a lot with different providers. But can use terraform like configuration tool too.</a:t>
            </a:r>
            <a:endParaRPr lang="en-RU"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 Terraform cloud agnostic. It doesn’t mean that app services can be created in Azure/Google/Amazon clouds with one piece of code. It means that approach the same, names and types of resources cloud specific.</a:t>
            </a:r>
            <a:endParaRPr lang="en-RU"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 Terraform use state files and do not have dependency to some server/agents/demons. Not require update it, manage etc.</a:t>
            </a:r>
            <a:endParaRPr lang="en-RU"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 Difficult to compare Terraform community with another community for Terraform alternatives. But looks like Terraform has the biggest community.</a:t>
            </a:r>
            <a:endParaRPr lang="en-RU"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 Declarative syntax. Simple and clear. From another site terraform files can be huge, and modules try to solve it.</a:t>
            </a:r>
            <a:endParaRPr lang="en-RU"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 Terraform modern tool but cover a lot and can do a lot.</a:t>
            </a:r>
            <a:endParaRPr lang="en-RU"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 In case any manual changes terraform will try to roll it back. But it depends on provide and implementation. I saw how it works sometimes and sometimes not.</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Terraform not an ideal tool that can solve all possible problems but cover almost all of them. And of course, add new. But the quantity and quality of positive points covers all negative points.</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In case you are thinking about using it or not. My advice is to try to use Terraform.</a:t>
            </a:r>
            <a:endParaRPr lang="en-RU" sz="900" kern="1200" dirty="0">
              <a:solidFill>
                <a:schemeClr val="tx1"/>
              </a:solidFill>
              <a:effectLst/>
              <a:latin typeface="+mn-lt"/>
              <a:ea typeface="+mn-ea"/>
              <a:cs typeface="+mn-cs"/>
            </a:endParaRPr>
          </a:p>
          <a:p>
            <a:br>
              <a:rPr lang="en-US" sz="900" kern="1200" dirty="0">
                <a:solidFill>
                  <a:schemeClr val="tx1"/>
                </a:solidFill>
                <a:effectLst/>
                <a:latin typeface="+mn-lt"/>
                <a:ea typeface="+mn-ea"/>
                <a:cs typeface="+mn-cs"/>
              </a:rPr>
            </a:br>
            <a:endParaRPr lang="en-RU" dirty="0"/>
          </a:p>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16</a:t>
            </a:fld>
            <a:endParaRPr lang="en-US" dirty="0"/>
          </a:p>
        </p:txBody>
      </p:sp>
    </p:spTree>
    <p:extLst>
      <p:ext uri="{BB962C8B-B14F-4D97-AF65-F5344CB8AC3E}">
        <p14:creationId xmlns:p14="http://schemas.microsoft.com/office/powerpoint/2010/main" val="2686791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17</a:t>
            </a:fld>
            <a:endParaRPr lang="en-US" dirty="0"/>
          </a:p>
        </p:txBody>
      </p:sp>
    </p:spTree>
    <p:extLst>
      <p:ext uri="{BB962C8B-B14F-4D97-AF65-F5344CB8AC3E}">
        <p14:creationId xmlns:p14="http://schemas.microsoft.com/office/powerpoint/2010/main" val="2742666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18</a:t>
            </a:fld>
            <a:endParaRPr lang="en-US" dirty="0"/>
          </a:p>
        </p:txBody>
      </p:sp>
    </p:spTree>
    <p:extLst>
      <p:ext uri="{BB962C8B-B14F-4D97-AF65-F5344CB8AC3E}">
        <p14:creationId xmlns:p14="http://schemas.microsoft.com/office/powerpoint/2010/main" val="2206679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a:p>
        </p:txBody>
      </p:sp>
      <p:sp>
        <p:nvSpPr>
          <p:cNvPr id="4" name="Slide Number Placeholder 3"/>
          <p:cNvSpPr>
            <a:spLocks noGrp="1"/>
          </p:cNvSpPr>
          <p:nvPr>
            <p:ph type="sldNum" sz="quarter" idx="5"/>
          </p:nvPr>
        </p:nvSpPr>
        <p:spPr/>
        <p:txBody>
          <a:bodyPr/>
          <a:lstStyle/>
          <a:p>
            <a:fld id="{A874FABB-6DBE-47C4-B626-20167906F475}" type="slidenum">
              <a:rPr lang="en-US" smtClean="0"/>
              <a:t>19</a:t>
            </a:fld>
            <a:endParaRPr lang="en-US" dirty="0"/>
          </a:p>
        </p:txBody>
      </p:sp>
    </p:spTree>
    <p:extLst>
      <p:ext uri="{BB962C8B-B14F-4D97-AF65-F5344CB8AC3E}">
        <p14:creationId xmlns:p14="http://schemas.microsoft.com/office/powerpoint/2010/main" val="279322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First, let’s talk about </a:t>
            </a:r>
            <a:r>
              <a:rPr lang="en-US" sz="900" b="1" i="1" kern="1200" dirty="0">
                <a:solidFill>
                  <a:schemeClr val="tx1"/>
                </a:solidFill>
                <a:effectLst/>
                <a:latin typeface="+mn-lt"/>
                <a:ea typeface="+mn-ea"/>
                <a:cs typeface="+mn-cs"/>
              </a:rPr>
              <a:t>Infrastructure as a Code</a:t>
            </a:r>
            <a:r>
              <a:rPr lang="en-US" sz="900" kern="1200" dirty="0">
                <a:solidFill>
                  <a:schemeClr val="tx1"/>
                </a:solidFill>
                <a:effectLst/>
                <a:latin typeface="+mn-lt"/>
                <a:ea typeface="+mn-ea"/>
                <a:cs typeface="+mn-cs"/>
              </a:rPr>
              <a:t> approach.</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Definition for </a:t>
            </a:r>
            <a:r>
              <a:rPr lang="en-US" sz="900" b="1" i="1" kern="1200" dirty="0">
                <a:solidFill>
                  <a:schemeClr val="tx1"/>
                </a:solidFill>
                <a:effectLst/>
                <a:latin typeface="+mn-lt"/>
                <a:ea typeface="+mn-ea"/>
                <a:cs typeface="+mn-cs"/>
              </a:rPr>
              <a:t>Infrastructure as a Code</a:t>
            </a:r>
            <a:r>
              <a:rPr lang="en-US" sz="900" kern="1200" dirty="0">
                <a:solidFill>
                  <a:schemeClr val="tx1"/>
                </a:solidFill>
                <a:effectLst/>
                <a:latin typeface="+mn-lt"/>
                <a:ea typeface="+mn-ea"/>
                <a:cs typeface="+mn-cs"/>
              </a:rPr>
              <a:t> you can see on slide.</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A short and simple description is "ability to store the definition and configuration for something as code".</a:t>
            </a:r>
            <a:endParaRPr lang="en-RU" sz="9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RU" sz="9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pros 1-2</a:t>
            </a:r>
            <a:r>
              <a:rPr lang="en-US" sz="900" kern="1200" dirty="0">
                <a:solidFill>
                  <a:schemeClr val="tx1"/>
                </a:solidFill>
                <a:effectLst/>
                <a:latin typeface="+mn-lt"/>
                <a:ea typeface="+mn-ea"/>
                <a:cs typeface="+mn-cs"/>
              </a:rPr>
              <a:t>: I should say the main and important point for me is the ability to define something in a cloud in several lines of code. Possible to share it with teammates, view history of changes in git.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There is no need to click the mouse or remember the pattern for naming services.</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 don't need to remember differences in configuration for test environment and production. </a:t>
            </a:r>
          </a:p>
          <a:p>
            <a:endParaRPr lang="en-US" sz="9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Sound great, looks like silver bullet and can solve all problems. No negative moments, all ok. Let’s investigate it.</a:t>
            </a:r>
            <a:endParaRPr lang="en-RU" sz="900" kern="1200" dirty="0">
              <a:solidFill>
                <a:schemeClr val="tx1"/>
              </a:solidFill>
              <a:effectLst/>
              <a:latin typeface="+mn-lt"/>
              <a:ea typeface="+mn-ea"/>
              <a:cs typeface="+mn-cs"/>
            </a:endParaRPr>
          </a:p>
          <a:p>
            <a:endParaRPr lang="en-RU"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874FABB-6DBE-47C4-B626-20167906F475}" type="slidenum">
              <a:rPr lang="en-US" smtClean="0"/>
              <a:t>2</a:t>
            </a:fld>
            <a:endParaRPr lang="en-US" dirty="0"/>
          </a:p>
        </p:txBody>
      </p:sp>
    </p:spTree>
    <p:extLst>
      <p:ext uri="{BB962C8B-B14F-4D97-AF65-F5344CB8AC3E}">
        <p14:creationId xmlns:p14="http://schemas.microsoft.com/office/powerpoint/2010/main" val="3289041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On the current project we could choose any tool. The main idea was to use the </a:t>
            </a:r>
            <a:r>
              <a:rPr lang="en-US" sz="900" kern="1200" dirty="0" err="1">
                <a:solidFill>
                  <a:schemeClr val="tx1"/>
                </a:solidFill>
                <a:effectLst/>
                <a:latin typeface="+mn-lt"/>
                <a:ea typeface="+mn-ea"/>
                <a:cs typeface="+mn-cs"/>
              </a:rPr>
              <a:t>IaC</a:t>
            </a:r>
            <a:r>
              <a:rPr lang="en-US" sz="900" kern="1200" dirty="0">
                <a:solidFill>
                  <a:schemeClr val="tx1"/>
                </a:solidFill>
                <a:effectLst/>
                <a:latin typeface="+mn-lt"/>
                <a:ea typeface="+mn-ea"/>
                <a:cs typeface="+mn-cs"/>
              </a:rPr>
              <a:t> approach and automate management of the infrastructure as much as possible. Prevent any manual configuration, have stable and repeatable environment. We do not have DevOps, only backend and frontend engineers.</a:t>
            </a:r>
            <a:endParaRPr lang="en-RU" sz="900" kern="1200" dirty="0">
              <a:solidFill>
                <a:schemeClr val="tx1"/>
              </a:solidFill>
              <a:effectLst/>
              <a:latin typeface="+mn-lt"/>
              <a:ea typeface="+mn-ea"/>
              <a:cs typeface="+mn-cs"/>
            </a:endParaRPr>
          </a:p>
          <a:p>
            <a:endParaRPr lang="en-RU" sz="900" kern="1200" dirty="0">
              <a:solidFill>
                <a:schemeClr val="tx1"/>
              </a:solidFill>
              <a:effectLst/>
              <a:latin typeface="+mn-lt"/>
              <a:ea typeface="+mn-ea"/>
              <a:cs typeface="+mn-cs"/>
            </a:endParaRPr>
          </a:p>
          <a:p>
            <a:r>
              <a:rPr lang="en-RU" sz="900" kern="1200" dirty="0">
                <a:solidFill>
                  <a:schemeClr val="tx1"/>
                </a:solidFill>
                <a:effectLst/>
                <a:latin typeface="+mn-lt"/>
                <a:ea typeface="+mn-ea"/>
                <a:cs typeface="+mn-cs"/>
              </a:rPr>
              <a:t>[Key Features]</a:t>
            </a:r>
          </a:p>
          <a:p>
            <a:endParaRPr lang="en-RU" sz="900" kern="1200" dirty="0">
              <a:solidFill>
                <a:schemeClr val="tx1"/>
              </a:solidFill>
              <a:effectLst/>
              <a:latin typeface="+mn-lt"/>
              <a:ea typeface="+mn-ea"/>
              <a:cs typeface="+mn-cs"/>
            </a:endParaRPr>
          </a:p>
          <a:p>
            <a:r>
              <a:rPr lang="en-RU" sz="900" kern="1200" dirty="0">
                <a:solidFill>
                  <a:schemeClr val="tx1"/>
                </a:solidFill>
                <a:effectLst/>
                <a:latin typeface="+mn-lt"/>
                <a:ea typeface="+mn-ea"/>
                <a:cs typeface="+mn-cs"/>
              </a:rPr>
              <a:t>[Installation]</a:t>
            </a:r>
          </a:p>
          <a:p>
            <a:endParaRPr lang="en-RU" sz="900" kern="1200" dirty="0">
              <a:solidFill>
                <a:schemeClr val="tx1"/>
              </a:solidFill>
              <a:effectLst/>
              <a:latin typeface="+mn-lt"/>
              <a:ea typeface="+mn-ea"/>
              <a:cs typeface="+mn-cs"/>
            </a:endParaRPr>
          </a:p>
          <a:p>
            <a:r>
              <a:rPr lang="en-RU" sz="900" kern="1200" dirty="0">
                <a:solidFill>
                  <a:schemeClr val="tx1"/>
                </a:solidFill>
                <a:effectLst/>
                <a:latin typeface="+mn-lt"/>
                <a:ea typeface="+mn-ea"/>
                <a:cs typeface="+mn-cs"/>
              </a:rPr>
              <a:t>[Image]</a:t>
            </a:r>
          </a:p>
          <a:p>
            <a:r>
              <a:rPr lang="en-RU" sz="900" kern="1200" dirty="0">
                <a:solidFill>
                  <a:schemeClr val="tx1"/>
                </a:solidFill>
                <a:effectLst/>
                <a:latin typeface="+mn-lt"/>
                <a:ea typeface="+mn-ea"/>
                <a:cs typeface="+mn-cs"/>
              </a:rPr>
              <a:t> - cli tool</a:t>
            </a:r>
          </a:p>
          <a:p>
            <a:r>
              <a:rPr lang="en-RU" sz="900" kern="1200" dirty="0">
                <a:solidFill>
                  <a:schemeClr val="tx1"/>
                </a:solidFill>
                <a:effectLst/>
                <a:latin typeface="+mn-lt"/>
                <a:ea typeface="+mn-ea"/>
                <a:cs typeface="+mn-cs"/>
              </a:rPr>
              <a:t> - tf files</a:t>
            </a:r>
          </a:p>
          <a:p>
            <a:r>
              <a:rPr lang="en-RU" sz="900" kern="1200" dirty="0">
                <a:solidFill>
                  <a:schemeClr val="tx1"/>
                </a:solidFill>
                <a:effectLst/>
                <a:latin typeface="+mn-lt"/>
                <a:ea typeface="+mn-ea"/>
                <a:cs typeface="+mn-cs"/>
              </a:rPr>
              <a:t> - cloud provider and cloud</a:t>
            </a:r>
          </a:p>
          <a:p>
            <a:r>
              <a:rPr lang="en-RU" sz="900" kern="1200" dirty="0">
                <a:solidFill>
                  <a:schemeClr val="tx1"/>
                </a:solidFill>
                <a:effectLst/>
                <a:latin typeface="+mn-lt"/>
                <a:ea typeface="+mn-ea"/>
                <a:cs typeface="+mn-cs"/>
              </a:rPr>
              <a:t> - state</a:t>
            </a:r>
          </a:p>
          <a:p>
            <a:r>
              <a:rPr lang="en-RU" sz="900" kern="1200" dirty="0">
                <a:solidFill>
                  <a:schemeClr val="tx1"/>
                </a:solidFill>
                <a:effectLst/>
                <a:latin typeface="+mn-lt"/>
                <a:ea typeface="+mn-ea"/>
                <a:cs typeface="+mn-cs"/>
              </a:rPr>
              <a:t> - </a:t>
            </a:r>
            <a:r>
              <a:rPr lang="en-US" sz="900" kern="1200" dirty="0">
                <a:solidFill>
                  <a:schemeClr val="tx1"/>
                </a:solidFill>
                <a:effectLst/>
                <a:latin typeface="+mn-lt"/>
                <a:ea typeface="+mn-ea"/>
                <a:cs typeface="+mn-cs"/>
              </a:rPr>
              <a:t>resources can have dependencies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 - possible to change </a:t>
            </a:r>
            <a:r>
              <a:rPr lang="en-US" sz="900" kern="1200" dirty="0" err="1">
                <a:solidFill>
                  <a:schemeClr val="tx1"/>
                </a:solidFill>
                <a:effectLst/>
                <a:latin typeface="+mn-lt"/>
                <a:ea typeface="+mn-ea"/>
                <a:cs typeface="+mn-cs"/>
              </a:rPr>
              <a:t>tf</a:t>
            </a:r>
            <a:r>
              <a:rPr lang="en-US" sz="900" kern="1200" dirty="0">
                <a:solidFill>
                  <a:schemeClr val="tx1"/>
                </a:solidFill>
                <a:effectLst/>
                <a:latin typeface="+mn-lt"/>
                <a:ea typeface="+mn-ea"/>
                <a:cs typeface="+mn-cs"/>
              </a:rPr>
              <a:t> files and re-run CLI tool many times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[3 states]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 - join together</a:t>
            </a:r>
            <a:endParaRPr lang="en-RU"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874FABB-6DBE-47C4-B626-20167906F475}" type="slidenum">
              <a:rPr lang="en-US" smtClean="0"/>
              <a:t>3</a:t>
            </a:fld>
            <a:endParaRPr lang="en-US" dirty="0"/>
          </a:p>
        </p:txBody>
      </p:sp>
    </p:spTree>
    <p:extLst>
      <p:ext uri="{BB962C8B-B14F-4D97-AF65-F5344CB8AC3E}">
        <p14:creationId xmlns:p14="http://schemas.microsoft.com/office/powerpoint/2010/main" val="1885605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Terraform uses </a:t>
            </a:r>
            <a:r>
              <a:rPr lang="en-US" sz="900" kern="1200" dirty="0" err="1">
                <a:solidFill>
                  <a:schemeClr val="tx1"/>
                </a:solidFill>
                <a:effectLst/>
                <a:latin typeface="+mn-lt"/>
                <a:ea typeface="+mn-ea"/>
                <a:cs typeface="+mn-cs"/>
              </a:rPr>
              <a:t>HashiCorp</a:t>
            </a:r>
            <a:r>
              <a:rPr lang="en-US" sz="900" kern="1200" dirty="0">
                <a:solidFill>
                  <a:schemeClr val="tx1"/>
                </a:solidFill>
                <a:effectLst/>
                <a:latin typeface="+mn-lt"/>
                <a:ea typeface="+mn-ea"/>
                <a:cs typeface="+mn-cs"/>
              </a:rPr>
              <a:t> Configuration Language</a:t>
            </a:r>
            <a:r>
              <a:rPr lang="en-RU" sz="9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It is a very simple and untestable language with minimal features, a system of types, have functions for strings, collections, numbers etc., have logical operations, local and input variables, have modules system, and more.</a:t>
            </a:r>
            <a:endParaRPr lang="en-RU" sz="900" kern="1200" dirty="0">
              <a:solidFill>
                <a:schemeClr val="tx1"/>
              </a:solidFill>
              <a:effectLst/>
              <a:latin typeface="+mn-lt"/>
              <a:ea typeface="+mn-ea"/>
              <a:cs typeface="+mn-cs"/>
            </a:endParaRPr>
          </a:p>
          <a:p>
            <a:endParaRPr lang="en-RU" sz="900" kern="1200" dirty="0">
              <a:solidFill>
                <a:schemeClr val="tx1"/>
              </a:solidFill>
              <a:effectLst/>
              <a:latin typeface="+mn-lt"/>
              <a:ea typeface="+mn-ea"/>
              <a:cs typeface="+mn-cs"/>
            </a:endParaRPr>
          </a:p>
          <a:p>
            <a:r>
              <a:rPr lang="en-RU" sz="900" kern="1200" dirty="0">
                <a:solidFill>
                  <a:schemeClr val="tx1"/>
                </a:solidFill>
                <a:effectLst/>
                <a:latin typeface="+mn-lt"/>
                <a:ea typeface="+mn-ea"/>
                <a:cs typeface="+mn-cs"/>
              </a:rPr>
              <a:t>[No magic]</a:t>
            </a:r>
          </a:p>
          <a:p>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After installation, Terraform CLI know nothing about Azure, AWS, Google Cloud, GitHub and other. Terraform uses something named as ‘provider’. Based on my understanding and sources on GitHub, provider is intermediate layer or library for communication between terraform and infrastructure (some </a:t>
            </a:r>
            <a:r>
              <a:rPr lang="en-US" sz="900" kern="1200" dirty="0" err="1">
                <a:solidFill>
                  <a:schemeClr val="tx1"/>
                </a:solidFill>
                <a:effectLst/>
                <a:latin typeface="+mn-lt"/>
                <a:ea typeface="+mn-ea"/>
                <a:cs typeface="+mn-cs"/>
              </a:rPr>
              <a:t>api</a:t>
            </a:r>
            <a:r>
              <a:rPr lang="en-US" sz="900" kern="1200" dirty="0">
                <a:solidFill>
                  <a:schemeClr val="tx1"/>
                </a:solidFill>
                <a:effectLst/>
                <a:latin typeface="+mn-lt"/>
                <a:ea typeface="+mn-ea"/>
                <a:cs typeface="+mn-cs"/>
              </a:rPr>
              <a:t>, demon, tool and etc.).</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We can use more that 1200 providers.</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[Open Link] </a:t>
            </a:r>
            <a:r>
              <a:rPr lang="en-US" sz="900" u="sng" kern="1200" dirty="0">
                <a:solidFill>
                  <a:schemeClr val="tx1"/>
                </a:solidFill>
                <a:effectLst/>
                <a:latin typeface="+mn-lt"/>
                <a:ea typeface="+mn-ea"/>
                <a:cs typeface="+mn-cs"/>
                <a:hlinkClick r:id="rId3"/>
              </a:rPr>
              <a:t>https://registry.terraform.io/browse/providers</a:t>
            </a:r>
            <a:endParaRPr lang="en-US" sz="900" u="sng" kern="1200" dirty="0">
              <a:solidFill>
                <a:schemeClr val="tx1"/>
              </a:solidFill>
              <a:effectLst/>
              <a:latin typeface="+mn-lt"/>
              <a:ea typeface="+mn-ea"/>
              <a:cs typeface="+mn-cs"/>
            </a:endParaRPr>
          </a:p>
          <a:p>
            <a:endParaRPr lang="en-US" sz="900" u="sng" kern="1200" dirty="0">
              <a:solidFill>
                <a:schemeClr val="tx1"/>
              </a:solidFill>
              <a:effectLst/>
              <a:latin typeface="+mn-lt"/>
              <a:ea typeface="+mn-ea"/>
              <a:cs typeface="+mn-cs"/>
            </a:endParaRPr>
          </a:p>
          <a:p>
            <a:r>
              <a:rPr lang="en-US" sz="900" u="sng" kern="1200" dirty="0">
                <a:solidFill>
                  <a:schemeClr val="tx1"/>
                </a:solidFill>
                <a:effectLst/>
                <a:latin typeface="+mn-lt"/>
                <a:ea typeface="+mn-ea"/>
                <a:cs typeface="+mn-cs"/>
              </a:rPr>
              <a:t>[Click]</a:t>
            </a:r>
            <a:endParaRPr lang="en-RU" sz="900" kern="1200" dirty="0">
              <a:solidFill>
                <a:schemeClr val="tx1"/>
              </a:solidFill>
              <a:effectLst/>
              <a:latin typeface="+mn-lt"/>
              <a:ea typeface="+mn-ea"/>
              <a:cs typeface="+mn-cs"/>
            </a:endParaRPr>
          </a:p>
          <a:p>
            <a:endParaRPr lang="en-RU" dirty="0"/>
          </a:p>
          <a:p>
            <a:r>
              <a:rPr lang="en-US" sz="900" kern="1200" dirty="0">
                <a:solidFill>
                  <a:schemeClr val="tx1"/>
                </a:solidFill>
                <a:effectLst/>
                <a:latin typeface="+mn-lt"/>
                <a:ea typeface="+mn-ea"/>
                <a:cs typeface="+mn-cs"/>
              </a:rPr>
              <a:t>Provider installation very similar to ‘using’ in c#, import in typescript, require in </a:t>
            </a:r>
            <a:r>
              <a:rPr lang="en-US" sz="900" kern="1200" dirty="0" err="1">
                <a:solidFill>
                  <a:schemeClr val="tx1"/>
                </a:solidFill>
                <a:effectLst/>
                <a:latin typeface="+mn-lt"/>
                <a:ea typeface="+mn-ea"/>
                <a:cs typeface="+mn-cs"/>
              </a:rPr>
              <a:t>nodejs</a:t>
            </a:r>
            <a:r>
              <a:rPr lang="en-US" sz="900" kern="1200" dirty="0">
                <a:solidFill>
                  <a:schemeClr val="tx1"/>
                </a:solidFill>
                <a:effectLst/>
                <a:latin typeface="+mn-lt"/>
                <a:ea typeface="+mn-ea"/>
                <a:cs typeface="+mn-cs"/>
              </a:rPr>
              <a:t> or import in Python.</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Important moment is </a:t>
            </a:r>
            <a:r>
              <a:rPr lang="en-US" sz="900" kern="1200" dirty="0" err="1">
                <a:solidFill>
                  <a:schemeClr val="tx1"/>
                </a:solidFill>
                <a:effectLst/>
                <a:latin typeface="+mn-lt"/>
                <a:ea typeface="+mn-ea"/>
                <a:cs typeface="+mn-cs"/>
              </a:rPr>
              <a:t>require_provider</a:t>
            </a:r>
            <a:r>
              <a:rPr lang="en-US" sz="900" kern="1200" dirty="0">
                <a:solidFill>
                  <a:schemeClr val="tx1"/>
                </a:solidFill>
                <a:effectLst/>
                <a:latin typeface="+mn-lt"/>
                <a:ea typeface="+mn-ea"/>
                <a:cs typeface="+mn-cs"/>
              </a:rPr>
              <a:t> directive, source and version. It allow define name and version of provider. After run command terraform </a:t>
            </a:r>
            <a:r>
              <a:rPr lang="en-US" sz="900" kern="1200" dirty="0" err="1">
                <a:solidFill>
                  <a:schemeClr val="tx1"/>
                </a:solidFill>
                <a:effectLst/>
                <a:latin typeface="+mn-lt"/>
                <a:ea typeface="+mn-ea"/>
                <a:cs typeface="+mn-cs"/>
              </a:rPr>
              <a:t>init</a:t>
            </a:r>
            <a:r>
              <a:rPr lang="en-US" sz="900" kern="1200" dirty="0">
                <a:solidFill>
                  <a:schemeClr val="tx1"/>
                </a:solidFill>
                <a:effectLst/>
                <a:latin typeface="+mn-lt"/>
                <a:ea typeface="+mn-ea"/>
                <a:cs typeface="+mn-cs"/>
              </a:rPr>
              <a:t>, terraform will automatically check downloaded provider and download in case provider missed.</a:t>
            </a:r>
            <a:endParaRPr lang="en-RU" sz="900" kern="1200" dirty="0">
              <a:solidFill>
                <a:schemeClr val="tx1"/>
              </a:solidFill>
              <a:effectLst/>
              <a:latin typeface="+mn-lt"/>
              <a:ea typeface="+mn-ea"/>
              <a:cs typeface="+mn-cs"/>
            </a:endParaRPr>
          </a:p>
          <a:p>
            <a:endParaRPr lang="en-RU"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Is it clear? Any questions?</a:t>
            </a:r>
            <a:endParaRPr lang="en-RU" sz="900" kern="1200" dirty="0">
              <a:solidFill>
                <a:schemeClr val="tx1"/>
              </a:solidFill>
              <a:effectLst/>
              <a:latin typeface="+mn-lt"/>
              <a:ea typeface="+mn-ea"/>
              <a:cs typeface="+mn-cs"/>
            </a:endParaRPr>
          </a:p>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4</a:t>
            </a:fld>
            <a:endParaRPr lang="en-US" dirty="0"/>
          </a:p>
        </p:txBody>
      </p:sp>
    </p:spTree>
    <p:extLst>
      <p:ext uri="{BB962C8B-B14F-4D97-AF65-F5344CB8AC3E}">
        <p14:creationId xmlns:p14="http://schemas.microsoft.com/office/powerpoint/2010/main" val="148210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After installation of provider, we can work with resources in provider. Resource very similar to type and/or object with information about something. Like order or user account.</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If we are talking about Azure, we can use resource group.</a:t>
            </a:r>
            <a:endParaRPr lang="en-RU"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[Click]</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Resources very similar for creating new object in c#, typescript, </a:t>
            </a:r>
            <a:r>
              <a:rPr lang="en-US" sz="900" kern="1200" dirty="0" err="1">
                <a:solidFill>
                  <a:schemeClr val="tx1"/>
                </a:solidFill>
                <a:effectLst/>
                <a:latin typeface="+mn-lt"/>
                <a:ea typeface="+mn-ea"/>
                <a:cs typeface="+mn-cs"/>
              </a:rPr>
              <a:t>nodejs</a:t>
            </a:r>
            <a:r>
              <a:rPr lang="en-US" sz="900" kern="1200" dirty="0">
                <a:solidFill>
                  <a:schemeClr val="tx1"/>
                </a:solidFill>
                <a:effectLst/>
                <a:latin typeface="+mn-lt"/>
                <a:ea typeface="+mn-ea"/>
                <a:cs typeface="+mn-cs"/>
              </a:rPr>
              <a:t> or python.</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Keyword resource similar var/let/const and etc. Next part is a type of resource line int/string/object/number and </a:t>
            </a:r>
            <a:r>
              <a:rPr lang="en-US" sz="900" kern="1200" dirty="0" err="1">
                <a:solidFill>
                  <a:schemeClr val="tx1"/>
                </a:solidFill>
                <a:effectLst/>
                <a:latin typeface="+mn-lt"/>
                <a:ea typeface="+mn-ea"/>
                <a:cs typeface="+mn-cs"/>
              </a:rPr>
              <a:t>etc</a:t>
            </a:r>
            <a:r>
              <a:rPr lang="en-US" sz="900" kern="1200" dirty="0">
                <a:solidFill>
                  <a:schemeClr val="tx1"/>
                </a:solidFill>
                <a:effectLst/>
                <a:latin typeface="+mn-lt"/>
                <a:ea typeface="+mn-ea"/>
                <a:cs typeface="+mn-cs"/>
              </a:rPr>
              <a:t>, on the screen our type is </a:t>
            </a:r>
            <a:r>
              <a:rPr lang="en-US" sz="900" kern="1200" dirty="0" err="1">
                <a:solidFill>
                  <a:schemeClr val="tx1"/>
                </a:solidFill>
                <a:effectLst/>
                <a:latin typeface="+mn-lt"/>
                <a:ea typeface="+mn-ea"/>
                <a:cs typeface="+mn-cs"/>
              </a:rPr>
              <a:t>azurerm_resource_group</a:t>
            </a:r>
            <a:r>
              <a:rPr lang="en-US" sz="900" kern="1200" dirty="0">
                <a:solidFill>
                  <a:schemeClr val="tx1"/>
                </a:solidFill>
                <a:effectLst/>
                <a:latin typeface="+mn-lt"/>
                <a:ea typeface="+mn-ea"/>
                <a:cs typeface="+mn-cs"/>
              </a:rPr>
              <a:t>. Name of resource example.</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Is it clear? Any questions?</a:t>
            </a:r>
            <a:endParaRPr lang="en-RU"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874FABB-6DBE-47C4-B626-20167906F475}" type="slidenum">
              <a:rPr lang="en-US" smtClean="0"/>
              <a:t>5</a:t>
            </a:fld>
            <a:endParaRPr lang="en-US" dirty="0"/>
          </a:p>
        </p:txBody>
      </p:sp>
    </p:spTree>
    <p:extLst>
      <p:ext uri="{BB962C8B-B14F-4D97-AF65-F5344CB8AC3E}">
        <p14:creationId xmlns:p14="http://schemas.microsoft.com/office/powerpoint/2010/main" val="3809776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Let’s imagine situation when we need SQL database for some pet project or test. I can’t create it because my OS do not allow install server, or I don’t like install server. But I can create database in cloud. I can create it manually, but this process will take 10-15 minutes, I must fill several fields and I must remember password. In case any mistake, I have to repeat process and will take additional 10 minutes. Other possible approach is to use terraform.</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First of all, let’s check my azure resources groups list. It has to be empty.</a:t>
            </a:r>
            <a:endParaRPr lang="en-RU"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[Check Cloud] </a:t>
            </a:r>
            <a:r>
              <a:rPr lang="en-RU" sz="900" u="none" kern="1200" dirty="0">
                <a:solidFill>
                  <a:schemeClr val="tx1"/>
                </a:solidFill>
                <a:effectLst/>
                <a:latin typeface="+mn-lt"/>
                <a:ea typeface="+mn-ea"/>
                <a:cs typeface="+mn-cs"/>
              </a:rPr>
              <a:t> </a:t>
            </a:r>
            <a:r>
              <a:rPr lang="en-US" sz="900" u="sng" kern="1200" dirty="0">
                <a:solidFill>
                  <a:schemeClr val="tx1"/>
                </a:solidFill>
                <a:effectLst/>
                <a:latin typeface="+mn-lt"/>
                <a:ea typeface="+mn-ea"/>
                <a:cs typeface="+mn-cs"/>
                <a:hlinkClick r:id="rId3"/>
              </a:rPr>
              <a:t>https://portal.azure.com/</a:t>
            </a:r>
            <a:endParaRPr lang="en-US" sz="900" u="sng" kern="1200" dirty="0">
              <a:solidFill>
                <a:schemeClr val="tx1"/>
              </a:solidFill>
              <a:effectLst/>
              <a:latin typeface="+mn-lt"/>
              <a:ea typeface="+mn-ea"/>
              <a:cs typeface="+mn-cs"/>
            </a:endParaRPr>
          </a:p>
          <a:p>
            <a:endParaRPr lang="en-US" sz="900" u="sng" kern="1200" dirty="0">
              <a:solidFill>
                <a:schemeClr val="tx1"/>
              </a:solidFill>
              <a:effectLst/>
              <a:latin typeface="+mn-lt"/>
              <a:ea typeface="+mn-ea"/>
              <a:cs typeface="+mn-cs"/>
            </a:endParaRPr>
          </a:p>
          <a:p>
            <a:r>
              <a:rPr lang="en-US" sz="900" u="sng" kern="1200" dirty="0">
                <a:solidFill>
                  <a:schemeClr val="tx1"/>
                </a:solidFill>
                <a:effectLst/>
                <a:latin typeface="+mn-lt"/>
                <a:ea typeface="+mn-ea"/>
                <a:cs typeface="+mn-cs"/>
              </a:rPr>
              <a:t>[Run terminal commands]</a:t>
            </a:r>
          </a:p>
          <a:p>
            <a:endParaRPr lang="en-RU" sz="900" kern="1200" dirty="0">
              <a:solidFill>
                <a:schemeClr val="tx1"/>
              </a:solidFill>
              <a:effectLst/>
              <a:latin typeface="+mn-lt"/>
              <a:ea typeface="+mn-ea"/>
              <a:cs typeface="+mn-cs"/>
            </a:endParaRPr>
          </a:p>
          <a:p>
            <a:r>
              <a:rPr lang="en-RU" dirty="0"/>
              <a:t>Open main.tf and explain:</a:t>
            </a:r>
          </a:p>
          <a:p>
            <a:r>
              <a:rPr lang="en-RU" dirty="0"/>
              <a:t>- provider section</a:t>
            </a:r>
          </a:p>
          <a:p>
            <a:r>
              <a:rPr lang="en-RU" dirty="0"/>
              <a:t>- show provider (open in browser)</a:t>
            </a:r>
          </a:p>
          <a:p>
            <a:r>
              <a:rPr lang="en-RU" dirty="0"/>
              <a:t>- explain 3 resources</a:t>
            </a:r>
          </a:p>
          <a:p>
            <a:r>
              <a:rPr lang="en-RU" dirty="0"/>
              <a:t>- references between resources</a:t>
            </a:r>
          </a:p>
          <a:p>
            <a:r>
              <a:rPr lang="en-RU" dirty="0"/>
              <a:t>- not secure password</a:t>
            </a:r>
          </a:p>
          <a:p>
            <a:endParaRPr lang="en-RU" dirty="0"/>
          </a:p>
          <a:p>
            <a:r>
              <a:rPr lang="en-RU" dirty="0"/>
              <a:t>[Explain terminal commands]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Do you have any questions?</a:t>
            </a:r>
            <a:endParaRPr lang="en-RU" sz="900" kern="1200" dirty="0">
              <a:solidFill>
                <a:schemeClr val="tx1"/>
              </a:solidFill>
              <a:effectLst/>
              <a:latin typeface="+mn-lt"/>
              <a:ea typeface="+mn-ea"/>
              <a:cs typeface="+mn-cs"/>
            </a:endParaRPr>
          </a:p>
          <a:p>
            <a:endParaRPr lang="en-RU" dirty="0"/>
          </a:p>
          <a:p>
            <a:r>
              <a:rPr lang="en-RU" dirty="0"/>
              <a:t>[Explain terminal output]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Do you have any questions?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RU" dirty="0"/>
              <a:t>[Explain state file]</a:t>
            </a:r>
            <a:endParaRPr lang="en-US" sz="9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Do you have any questions?</a:t>
            </a:r>
            <a:endParaRPr lang="en-RU" sz="900" kern="1200" dirty="0">
              <a:solidFill>
                <a:schemeClr val="tx1"/>
              </a:solidFill>
              <a:effectLst/>
              <a:latin typeface="+mn-lt"/>
              <a:ea typeface="+mn-ea"/>
              <a:cs typeface="+mn-cs"/>
            </a:endParaRPr>
          </a:p>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6</a:t>
            </a:fld>
            <a:endParaRPr lang="en-US" dirty="0"/>
          </a:p>
        </p:txBody>
      </p:sp>
    </p:spTree>
    <p:extLst>
      <p:ext uri="{BB962C8B-B14F-4D97-AF65-F5344CB8AC3E}">
        <p14:creationId xmlns:p14="http://schemas.microsoft.com/office/powerpoint/2010/main" val="1297992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Terraform can work not only with azure cloud. terraform can create repositories and project in azure devops.</a:t>
            </a:r>
          </a:p>
          <a:p>
            <a:endParaRPr lang="en-RU" dirty="0"/>
          </a:p>
          <a:p>
            <a:r>
              <a:rPr lang="en-RU" dirty="0"/>
              <a:t>Open main.tf and explain:</a:t>
            </a:r>
          </a:p>
          <a:p>
            <a:pPr marL="0" marR="0" lvl="0" indent="0" algn="l" defTabSz="685800" rtl="0" eaLnBrk="1" fontAlgn="auto" latinLnBrk="0" hangingPunct="1">
              <a:lnSpc>
                <a:spcPct val="100000"/>
              </a:lnSpc>
              <a:spcBef>
                <a:spcPts val="0"/>
              </a:spcBef>
              <a:spcAft>
                <a:spcPts val="0"/>
              </a:spcAft>
              <a:buClrTx/>
              <a:buSzTx/>
              <a:buFontTx/>
              <a:buNone/>
              <a:tabLst/>
              <a:defRPr/>
            </a:pPr>
            <a:r>
              <a:rPr lang="en-RU" dirty="0"/>
              <a:t>- other provider </a:t>
            </a:r>
            <a:r>
              <a:rPr lang="en-GB" sz="900" b="0" kern="1200" dirty="0" err="1">
                <a:solidFill>
                  <a:schemeClr val="tx1"/>
                </a:solidFill>
                <a:effectLst/>
                <a:latin typeface="+mn-lt"/>
                <a:ea typeface="+mn-ea"/>
                <a:cs typeface="+mn-cs"/>
              </a:rPr>
              <a:t>microsoft</a:t>
            </a:r>
            <a:r>
              <a:rPr lang="en-GB" sz="900" b="0" kern="1200" dirty="0">
                <a:solidFill>
                  <a:schemeClr val="tx1"/>
                </a:solidFill>
                <a:effectLst/>
                <a:latin typeface="+mn-lt"/>
                <a:ea typeface="+mn-ea"/>
                <a:cs typeface="+mn-cs"/>
              </a:rPr>
              <a:t>/</a:t>
            </a:r>
            <a:r>
              <a:rPr lang="en-GB" sz="900" b="0" kern="1200" dirty="0" err="1">
                <a:solidFill>
                  <a:schemeClr val="tx1"/>
                </a:solidFill>
                <a:effectLst/>
                <a:latin typeface="+mn-lt"/>
                <a:ea typeface="+mn-ea"/>
                <a:cs typeface="+mn-cs"/>
              </a:rPr>
              <a:t>azuredevops</a:t>
            </a:r>
            <a:endParaRPr lang="en-RU"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RU" sz="900" b="0" kern="1200" dirty="0">
                <a:solidFill>
                  <a:schemeClr val="tx1"/>
                </a:solidFill>
                <a:effectLst/>
                <a:latin typeface="+mn-lt"/>
                <a:ea typeface="+mn-ea"/>
                <a:cs typeface="+mn-cs"/>
              </a:rPr>
              <a:t>- new types of resources</a:t>
            </a:r>
          </a:p>
          <a:p>
            <a:pPr marL="0" marR="0" lvl="0" indent="0" algn="l" defTabSz="685800" rtl="0" eaLnBrk="1" fontAlgn="auto" latinLnBrk="0" hangingPunct="1">
              <a:lnSpc>
                <a:spcPct val="100000"/>
              </a:lnSpc>
              <a:spcBef>
                <a:spcPts val="0"/>
              </a:spcBef>
              <a:spcAft>
                <a:spcPts val="0"/>
              </a:spcAft>
              <a:buClrTx/>
              <a:buSzTx/>
              <a:buFontTx/>
              <a:buNone/>
              <a:tabLst/>
              <a:defRPr/>
            </a:pPr>
            <a:r>
              <a:rPr lang="en-RU" sz="900" b="0" kern="1200" dirty="0">
                <a:solidFill>
                  <a:schemeClr val="tx1"/>
                </a:solidFill>
                <a:effectLst/>
                <a:latin typeface="+mn-lt"/>
                <a:ea typeface="+mn-ea"/>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RU"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RU" sz="900" b="0" kern="1200" dirty="0">
                <a:solidFill>
                  <a:schemeClr val="tx1"/>
                </a:solidFill>
                <a:effectLst/>
                <a:latin typeface="+mn-lt"/>
                <a:ea typeface="+mn-ea"/>
                <a:cs typeface="+mn-cs"/>
              </a:rPr>
              <a:t>Please take a look and try remember names of project and repository.</a:t>
            </a:r>
          </a:p>
          <a:p>
            <a:pPr marL="0" marR="0" lvl="0" indent="0" algn="l" defTabSz="685800" rtl="0" eaLnBrk="1" fontAlgn="auto" latinLnBrk="0" hangingPunct="1">
              <a:lnSpc>
                <a:spcPct val="100000"/>
              </a:lnSpc>
              <a:spcBef>
                <a:spcPts val="0"/>
              </a:spcBef>
              <a:spcAft>
                <a:spcPts val="0"/>
              </a:spcAft>
              <a:buClrTx/>
              <a:buSzTx/>
              <a:buFontTx/>
              <a:buNone/>
              <a:tabLst/>
              <a:defRPr/>
            </a:pPr>
            <a:r>
              <a:rPr lang="en-RU" sz="900" b="0" kern="1200" dirty="0">
                <a:solidFill>
                  <a:schemeClr val="tx1"/>
                </a:solidFill>
                <a:effectLst/>
                <a:latin typeface="+mn-lt"/>
                <a:ea typeface="+mn-ea"/>
                <a:cs typeface="+mn-cs"/>
              </a:rPr>
              <a:t>This small demo with other provider just preparation for another big piace of terraform features. We will extend this resources little later.</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RU"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RU" sz="900" b="0" kern="1200" dirty="0">
                <a:solidFill>
                  <a:schemeClr val="tx1"/>
                </a:solidFill>
                <a:effectLst/>
                <a:latin typeface="+mn-lt"/>
                <a:ea typeface="+mn-ea"/>
                <a:cs typeface="+mn-cs"/>
              </a:rPr>
              <a:t>Already runned and all what need created in cloud.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[Open DevOps and show]</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 left menu features of the projects</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 branch policies</a:t>
            </a:r>
          </a:p>
        </p:txBody>
      </p:sp>
      <p:sp>
        <p:nvSpPr>
          <p:cNvPr id="4" name="Slide Number Placeholder 3"/>
          <p:cNvSpPr>
            <a:spLocks noGrp="1"/>
          </p:cNvSpPr>
          <p:nvPr>
            <p:ph type="sldNum" sz="quarter" idx="5"/>
          </p:nvPr>
        </p:nvSpPr>
        <p:spPr/>
        <p:txBody>
          <a:bodyPr/>
          <a:lstStyle/>
          <a:p>
            <a:fld id="{A874FABB-6DBE-47C4-B626-20167906F475}" type="slidenum">
              <a:rPr lang="en-US" smtClean="0"/>
              <a:t>7</a:t>
            </a:fld>
            <a:endParaRPr lang="en-US" dirty="0"/>
          </a:p>
        </p:txBody>
      </p:sp>
    </p:spTree>
    <p:extLst>
      <p:ext uri="{BB962C8B-B14F-4D97-AF65-F5344CB8AC3E}">
        <p14:creationId xmlns:p14="http://schemas.microsoft.com/office/powerpoint/2010/main" val="3277905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Other important feature is data source.</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On the slide you see resource of type git repository.  Name of it </a:t>
            </a:r>
            <a:r>
              <a:rPr lang="en-US" sz="900" kern="1200" dirty="0" err="1">
                <a:solidFill>
                  <a:schemeClr val="tx1"/>
                </a:solidFill>
                <a:effectLst/>
                <a:latin typeface="+mn-lt"/>
                <a:ea typeface="+mn-ea"/>
                <a:cs typeface="+mn-cs"/>
              </a:rPr>
              <a:t>How_to_terraform_Git_I</a:t>
            </a:r>
            <a:r>
              <a:rPr lang="en-US" sz="900" kern="1200" dirty="0">
                <a:solidFill>
                  <a:schemeClr val="tx1"/>
                </a:solidFill>
                <a:effectLst/>
                <a:latin typeface="+mn-lt"/>
                <a:ea typeface="+mn-ea"/>
                <a:cs typeface="+mn-cs"/>
              </a:rPr>
              <a:t>. And have reference to project.</a:t>
            </a:r>
          </a:p>
          <a:p>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On the other image you can see import of already created resource as data source. Name of imported resource </a:t>
            </a:r>
            <a:r>
              <a:rPr lang="en-US" sz="900" kern="1200" dirty="0" err="1">
                <a:solidFill>
                  <a:schemeClr val="tx1"/>
                </a:solidFill>
                <a:effectLst/>
                <a:latin typeface="+mn-lt"/>
                <a:ea typeface="+mn-ea"/>
                <a:cs typeface="+mn-cs"/>
              </a:rPr>
              <a:t>How_to_terraform_Git_I</a:t>
            </a:r>
            <a:r>
              <a:rPr lang="en-US" sz="900" kern="1200" dirty="0">
                <a:solidFill>
                  <a:schemeClr val="tx1"/>
                </a:solidFill>
                <a:effectLst/>
                <a:latin typeface="+mn-lt"/>
                <a:ea typeface="+mn-ea"/>
                <a:cs typeface="+mn-cs"/>
              </a:rPr>
              <a:t>.</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difference in images is type of words: resource and data, type of both the same, property name for each the same.</a:t>
            </a:r>
            <a:endParaRPr lang="en-RU" sz="900" kern="1200" dirty="0">
              <a:solidFill>
                <a:schemeClr val="tx1"/>
              </a:solidFill>
              <a:effectLst/>
              <a:latin typeface="+mn-lt"/>
              <a:ea typeface="+mn-ea"/>
              <a:cs typeface="+mn-cs"/>
            </a:endParaRPr>
          </a:p>
          <a:p>
            <a:endParaRPr lang="en-RU" dirty="0"/>
          </a:p>
          <a:p>
            <a:r>
              <a:rPr lang="en-RU" dirty="0"/>
              <a:t>project_id is a references, similar that we see previously in database demo, or in project and repositories demo.</a:t>
            </a:r>
          </a:p>
        </p:txBody>
      </p:sp>
      <p:sp>
        <p:nvSpPr>
          <p:cNvPr id="4" name="Slide Number Placeholder 3"/>
          <p:cNvSpPr>
            <a:spLocks noGrp="1"/>
          </p:cNvSpPr>
          <p:nvPr>
            <p:ph type="sldNum" sz="quarter" idx="5"/>
          </p:nvPr>
        </p:nvSpPr>
        <p:spPr/>
        <p:txBody>
          <a:bodyPr/>
          <a:lstStyle/>
          <a:p>
            <a:fld id="{A874FABB-6DBE-47C4-B626-20167906F475}" type="slidenum">
              <a:rPr lang="en-US" smtClean="0"/>
              <a:t>8</a:t>
            </a:fld>
            <a:endParaRPr lang="en-US" dirty="0"/>
          </a:p>
        </p:txBody>
      </p:sp>
    </p:spTree>
    <p:extLst>
      <p:ext uri="{BB962C8B-B14F-4D97-AF65-F5344CB8AC3E}">
        <p14:creationId xmlns:p14="http://schemas.microsoft.com/office/powerpoint/2010/main" val="733766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For clear understanding next demo, we will use infrastructure created in previous demo. But let's think that all resources was created manually many days ago.</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Let’s try to understand what to do in case we like to use terraform, but a lot of resources already created, and impossible to re-implement it in terraform.</a:t>
            </a:r>
            <a:endParaRPr lang="en-RU"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Let's extend existing resources from previous demo with Terraform.</a:t>
            </a:r>
          </a:p>
          <a:p>
            <a:endParaRPr lang="en-US" sz="900" kern="1200" dirty="0">
              <a:solidFill>
                <a:schemeClr val="tx1"/>
              </a:solidFill>
              <a:effectLst/>
              <a:latin typeface="+mn-lt"/>
              <a:ea typeface="+mn-ea"/>
              <a:cs typeface="+mn-cs"/>
            </a:endParaRPr>
          </a:p>
          <a:p>
            <a:r>
              <a:rPr lang="en-RU" dirty="0"/>
              <a:t>[Show branch]</a:t>
            </a:r>
          </a:p>
          <a:p>
            <a:pPr marL="0" marR="0" lvl="0" indent="0" algn="l" defTabSz="685800" rtl="0" eaLnBrk="1" fontAlgn="auto" latinLnBrk="0" hangingPunct="1">
              <a:lnSpc>
                <a:spcPct val="100000"/>
              </a:lnSpc>
              <a:spcBef>
                <a:spcPts val="0"/>
              </a:spcBef>
              <a:spcAft>
                <a:spcPts val="0"/>
              </a:spcAft>
              <a:buClrTx/>
              <a:buSzTx/>
              <a:buFontTx/>
              <a:buNone/>
              <a:tabLst/>
              <a:defRPr/>
            </a:pPr>
            <a:r>
              <a:rPr lang="en-RU" dirty="0"/>
              <a:t>[Show branch policy]</a:t>
            </a:r>
          </a:p>
          <a:p>
            <a:pPr marL="0" marR="0" lvl="0" indent="0" algn="l" defTabSz="685800" rtl="0" eaLnBrk="1" fontAlgn="auto" latinLnBrk="0" hangingPunct="1">
              <a:lnSpc>
                <a:spcPct val="100000"/>
              </a:lnSpc>
              <a:spcBef>
                <a:spcPts val="0"/>
              </a:spcBef>
              <a:spcAft>
                <a:spcPts val="0"/>
              </a:spcAft>
              <a:buClrTx/>
              <a:buSzTx/>
              <a:buFontTx/>
              <a:buNone/>
              <a:tabLst/>
              <a:defRPr/>
            </a:pPr>
            <a:r>
              <a:rPr lang="en-RU" dirty="0"/>
              <a:t>[Show features]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RU" dirty="0"/>
          </a:p>
          <a:p>
            <a:pPr marL="0" marR="0" lvl="0" indent="0" algn="l" defTabSz="685800" rtl="0" eaLnBrk="1" fontAlgn="auto" latinLnBrk="0" hangingPunct="1">
              <a:lnSpc>
                <a:spcPct val="100000"/>
              </a:lnSpc>
              <a:spcBef>
                <a:spcPts val="0"/>
              </a:spcBef>
              <a:spcAft>
                <a:spcPts val="0"/>
              </a:spcAft>
              <a:buClrTx/>
              <a:buSzTx/>
              <a:buFontTx/>
              <a:buNone/>
              <a:tabLst/>
              <a:defRPr/>
            </a:pPr>
            <a:r>
              <a:rPr lang="en-RU" dirty="0"/>
              <a:t>[Explain code]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RU" dirty="0"/>
          </a:p>
          <a:p>
            <a:pPr marL="0" marR="0" lvl="0" indent="0" algn="l" defTabSz="685800" rtl="0" eaLnBrk="1" fontAlgn="auto" latinLnBrk="0" hangingPunct="1">
              <a:lnSpc>
                <a:spcPct val="100000"/>
              </a:lnSpc>
              <a:spcBef>
                <a:spcPts val="0"/>
              </a:spcBef>
              <a:spcAft>
                <a:spcPts val="0"/>
              </a:spcAft>
              <a:buClrTx/>
              <a:buSzTx/>
              <a:buFontTx/>
              <a:buNone/>
              <a:tabLst/>
              <a:defRPr/>
            </a:pPr>
            <a:r>
              <a:rPr lang="en-RU" dirty="0"/>
              <a:t>[Run commands]</a:t>
            </a:r>
          </a:p>
          <a:p>
            <a:endParaRPr lang="en-RU" dirty="0"/>
          </a:p>
          <a:p>
            <a:r>
              <a:rPr lang="en-RU" dirty="0"/>
              <a:t>[Show differences]</a:t>
            </a:r>
          </a:p>
        </p:txBody>
      </p:sp>
      <p:sp>
        <p:nvSpPr>
          <p:cNvPr id="4" name="Slide Number Placeholder 3"/>
          <p:cNvSpPr>
            <a:spLocks noGrp="1"/>
          </p:cNvSpPr>
          <p:nvPr>
            <p:ph type="sldNum" sz="quarter" idx="5"/>
          </p:nvPr>
        </p:nvSpPr>
        <p:spPr/>
        <p:txBody>
          <a:bodyPr/>
          <a:lstStyle/>
          <a:p>
            <a:fld id="{A874FABB-6DBE-47C4-B626-20167906F475}" type="slidenum">
              <a:rPr lang="en-US" smtClean="0"/>
              <a:t>9</a:t>
            </a:fld>
            <a:endParaRPr lang="en-US" dirty="0"/>
          </a:p>
        </p:txBody>
      </p:sp>
    </p:spTree>
    <p:extLst>
      <p:ext uri="{BB962C8B-B14F-4D97-AF65-F5344CB8AC3E}">
        <p14:creationId xmlns:p14="http://schemas.microsoft.com/office/powerpoint/2010/main" val="3464987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37" y="0"/>
            <a:ext cx="3810000" cy="5143500"/>
          </a:xfrm>
          <a:prstGeom prst="rect">
            <a:avLst/>
          </a:prstGeom>
        </p:spPr>
      </p:pic>
      <p:sp>
        <p:nvSpPr>
          <p:cNvPr id="6" name="Rectangle 5"/>
          <p:cNvSpPr/>
          <p:nvPr userDrawn="1"/>
        </p:nvSpPr>
        <p:spPr>
          <a:xfrm>
            <a:off x="5333937" y="0"/>
            <a:ext cx="3810000" cy="51435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dirty="0"/>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1"/>
          <a:stretch/>
        </p:blipFill>
        <p:spPr>
          <a:xfrm rot="5400000">
            <a:off x="2767227" y="2306574"/>
            <a:ext cx="5143500" cy="53035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26539780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07082933"/>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158670304"/>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42482412"/>
      </p:ext>
    </p:extLst>
  </p:cSld>
  <p:clrMapOvr>
    <a:masterClrMapping/>
  </p:clrMapOvr>
  <p:extLst>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51066786"/>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
        <p:nvSpPr>
          <p:cNvPr id="9" name="TextBox 8">
            <a:extLst>
              <a:ext uri="{FF2B5EF4-FFF2-40B4-BE49-F238E27FC236}">
                <a16:creationId xmlns:a16="http://schemas.microsoft.com/office/drawing/2014/main" id="{2581AF72-7AD6-334A-BFA2-32789379DA3D}"/>
              </a:ext>
            </a:extLst>
          </p:cNvPr>
          <p:cNvSpPr txBox="1"/>
          <p:nvPr userDrawn="1"/>
        </p:nvSpPr>
        <p:spPr>
          <a:xfrm>
            <a:off x="421400"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a:t>
            </a:r>
            <a:fld id="{8EE12364-1E27-A547-AEBD-24B950240B57}" type="datetimeyyyy">
              <a:rPr lang="en-US" sz="700" b="0" i="0" u="none" strike="noStrike" kern="1200" baseline="0" smtClean="0">
                <a:solidFill>
                  <a:schemeClr val="bg1"/>
                </a:solidFill>
                <a:effectLst/>
                <a:latin typeface="+mj-lt"/>
                <a:ea typeface="+mn-ea"/>
                <a:cs typeface="+mn-cs"/>
              </a:rPr>
              <a:t>2021</a:t>
            </a:fld>
            <a:r>
              <a:rPr lang="en-US" sz="700" b="0" i="0" u="none" strike="noStrike" kern="1200" baseline="0" dirty="0">
                <a:solidFill>
                  <a:schemeClr val="bg1"/>
                </a:solidFill>
                <a:effectLst/>
                <a:latin typeface="+mj-lt"/>
                <a:ea typeface="+mn-ea"/>
                <a:cs typeface="+mn-cs"/>
              </a:rPr>
              <a:t> EPAM Systems, Inc.</a:t>
            </a:r>
            <a:endParaRPr lang="en-US" sz="700" dirty="0">
              <a:latin typeface="+mj-lt"/>
            </a:endParaRPr>
          </a:p>
        </p:txBody>
      </p:sp>
    </p:spTree>
    <p:extLst>
      <p:ext uri="{BB962C8B-B14F-4D97-AF65-F5344CB8AC3E}">
        <p14:creationId xmlns:p14="http://schemas.microsoft.com/office/powerpoint/2010/main" val="2992641235"/>
      </p:ext>
    </p:extLst>
  </p:cSld>
  <p:clrMapOvr>
    <a:masterClrMapping/>
  </p:clrMapOvr>
  <p:extLst>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046195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25251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165456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38DE0-131E-E04E-BD2E-B00FD5B34CB6}"/>
              </a:ext>
            </a:extLst>
          </p:cNvPr>
          <p:cNvSpPr txBox="1"/>
          <p:nvPr userDrawn="1"/>
        </p:nvSpPr>
        <p:spPr>
          <a:xfrm>
            <a:off x="1307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a:t>
            </a:r>
            <a:fld id="{4904571B-903D-6741-88C6-E4A76A07C191}" type="datetimeyyyy">
              <a:rPr lang="en-US" sz="700" b="0" i="0" u="none" strike="noStrike" kern="1200" baseline="0" smtClean="0">
                <a:solidFill>
                  <a:schemeClr val="bg1"/>
                </a:solidFill>
                <a:effectLst/>
                <a:latin typeface="+mj-lt"/>
                <a:ea typeface="+mn-ea"/>
                <a:cs typeface="+mn-cs"/>
              </a:rPr>
              <a:t>2021</a:t>
            </a:fld>
            <a:r>
              <a:rPr lang="en-US" sz="700" b="0" i="0" u="none" strike="noStrike" kern="1200" baseline="0" dirty="0">
                <a:solidFill>
                  <a:schemeClr val="bg1"/>
                </a:solidFill>
                <a:effectLst/>
                <a:latin typeface="+mj-lt"/>
                <a:ea typeface="+mn-ea"/>
                <a:cs typeface="+mn-cs"/>
              </a:rPr>
              <a:t> EPAM Systems, Inc.</a:t>
            </a:r>
            <a:endParaRPr lang="en-US" sz="700" dirty="0">
              <a:latin typeface="+mj-lt"/>
            </a:endParaRPr>
          </a:p>
        </p:txBody>
      </p:sp>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4111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00131049"/>
      </p:ext>
    </p:extLst>
  </p:cSld>
  <p:clrMapOvr>
    <a:masterClrMapping/>
  </p:clrMapOvr>
  <p:extLst>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08217697"/>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image" Target="../media/image5.emf"/><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5.emf"/><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dirty="0"/>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a:t>
            </a:r>
            <a:fld id="{410390A6-CD46-CA4C-A887-B8E618C4C14B}" type="datetimeyyyy">
              <a:rPr lang="en-US" sz="700" b="0" i="0" u="none" strike="noStrike" kern="1200" baseline="0" smtClean="0">
                <a:solidFill>
                  <a:schemeClr val="bg1"/>
                </a:solidFill>
                <a:effectLst/>
                <a:latin typeface="+mj-lt"/>
                <a:ea typeface="+mn-ea"/>
                <a:cs typeface="+mn-cs"/>
              </a:rPr>
              <a:t>2021</a:t>
            </a:fld>
            <a:r>
              <a:rPr lang="en-US" sz="700" b="0" i="0" u="none" strike="noStrike" kern="1200" baseline="0" dirty="0">
                <a:solidFill>
                  <a:schemeClr val="bg1"/>
                </a:solidFill>
                <a:effectLst/>
                <a:latin typeface="+mj-lt"/>
                <a:ea typeface="+mn-ea"/>
                <a:cs typeface="+mn-cs"/>
              </a:rPr>
              <a:t> EPAM Systems, Inc.</a:t>
            </a:r>
            <a:endParaRPr lang="en-US" sz="700" dirty="0">
              <a:latin typeface="+mj-lt"/>
            </a:endParaRPr>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5" name="TextBox 4">
            <a:extLst>
              <a:ext uri="{FF2B5EF4-FFF2-40B4-BE49-F238E27FC236}">
                <a16:creationId xmlns:a16="http://schemas.microsoft.com/office/drawing/2014/main" id="{8332217A-8F11-8743-849F-F8E866BEB919}"/>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a:t>
            </a:r>
            <a:fld id="{6BD4558A-67CF-DF4C-ACA6-93D878EA1C18}" type="datetimeyyyy">
              <a:rPr lang="en-US" sz="700" b="0" i="0" u="none" strike="noStrike" kern="1200" baseline="0" smtClean="0">
                <a:solidFill>
                  <a:schemeClr val="bg1"/>
                </a:solidFill>
                <a:effectLst/>
                <a:latin typeface="+mj-lt"/>
                <a:ea typeface="+mn-ea"/>
                <a:cs typeface="+mn-cs"/>
              </a:rPr>
              <a:t>2021</a:t>
            </a:fld>
            <a:r>
              <a:rPr lang="en-US" sz="700" b="0" i="0" u="none" strike="noStrike" kern="1200" baseline="0" dirty="0">
                <a:solidFill>
                  <a:schemeClr val="bg1"/>
                </a:solidFill>
                <a:effectLst/>
                <a:latin typeface="+mj-lt"/>
                <a:ea typeface="+mn-ea"/>
                <a:cs typeface="+mn-cs"/>
              </a:rPr>
              <a:t> EPAM Systems, Inc.</a:t>
            </a:r>
            <a:endParaRPr lang="en-US" sz="700" dirty="0">
              <a:latin typeface="+mj-lt"/>
            </a:endParaRPr>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3" Type="http://schemas.openxmlformats.org/officeDocument/2006/relationships/hyperlink" Target="https://www.vmware.com/products/vrealize-automation.html" TargetMode="External"/><Relationship Id="rId18" Type="http://schemas.openxmlformats.org/officeDocument/2006/relationships/hyperlink" Target="https://www.vagrantup.com/" TargetMode="External"/><Relationship Id="rId26" Type="http://schemas.openxmlformats.org/officeDocument/2006/relationships/image" Target="../media/image31.tiff"/><Relationship Id="rId3" Type="http://schemas.openxmlformats.org/officeDocument/2006/relationships/hyperlink" Target="https://docs.microsoft.com/en-us/azure/azure-resource-manager/templates/overview" TargetMode="External"/><Relationship Id="rId21" Type="http://schemas.openxmlformats.org/officeDocument/2006/relationships/image" Target="../media/image26.tiff"/><Relationship Id="rId34" Type="http://schemas.openxmlformats.org/officeDocument/2006/relationships/image" Target="../media/image39.tiff"/><Relationship Id="rId7" Type="http://schemas.openxmlformats.org/officeDocument/2006/relationships/hyperlink" Target="https://docs.ansible.com/ansible/latest/index.html" TargetMode="External"/><Relationship Id="rId12" Type="http://schemas.openxmlformats.org/officeDocument/2006/relationships/hyperlink" Target="https://www.chef.io/products/chef-infra" TargetMode="External"/><Relationship Id="rId17" Type="http://schemas.openxmlformats.org/officeDocument/2006/relationships/hyperlink" Target="https://puppet.com/" TargetMode="External"/><Relationship Id="rId25" Type="http://schemas.openxmlformats.org/officeDocument/2006/relationships/image" Target="../media/image30.tiff"/><Relationship Id="rId33" Type="http://schemas.openxmlformats.org/officeDocument/2006/relationships/image" Target="../media/image38.tiff"/><Relationship Id="rId2" Type="http://schemas.openxmlformats.org/officeDocument/2006/relationships/notesSlide" Target="../notesSlides/notesSlide15.xml"/><Relationship Id="rId16" Type="http://schemas.openxmlformats.org/officeDocument/2006/relationships/hyperlink" Target="https://aws.amazon.com/ru/cloudformation/" TargetMode="External"/><Relationship Id="rId20" Type="http://schemas.openxmlformats.org/officeDocument/2006/relationships/image" Target="../media/image25.png"/><Relationship Id="rId29" Type="http://schemas.openxmlformats.org/officeDocument/2006/relationships/image" Target="../media/image34.tiff"/><Relationship Id="rId1" Type="http://schemas.openxmlformats.org/officeDocument/2006/relationships/slideLayout" Target="../slideLayouts/slideLayout5.xml"/><Relationship Id="rId6" Type="http://schemas.openxmlformats.org/officeDocument/2006/relationships/hyperlink" Target="https://www.ansible.com/" TargetMode="External"/><Relationship Id="rId11" Type="http://schemas.openxmlformats.org/officeDocument/2006/relationships/hyperlink" Target="https://docs.microsoft.com/en-us/azure/automation/automation-intro" TargetMode="External"/><Relationship Id="rId24" Type="http://schemas.openxmlformats.org/officeDocument/2006/relationships/image" Target="../media/image29.tiff"/><Relationship Id="rId32" Type="http://schemas.openxmlformats.org/officeDocument/2006/relationships/image" Target="../media/image37.tiff"/><Relationship Id="rId5" Type="http://schemas.openxmlformats.org/officeDocument/2006/relationships/hyperlink" Target="https://github.com/Azure/bicep" TargetMode="External"/><Relationship Id="rId15" Type="http://schemas.openxmlformats.org/officeDocument/2006/relationships/hyperlink" Target="https://aws.amazon.com/ru/servicecatalog/?aws-service-catalog.sort-by=item.additionalFields.createdDate&amp;aws-service-catalog.sort-order=desc" TargetMode="External"/><Relationship Id="rId23" Type="http://schemas.openxmlformats.org/officeDocument/2006/relationships/image" Target="../media/image28.tiff"/><Relationship Id="rId28" Type="http://schemas.openxmlformats.org/officeDocument/2006/relationships/image" Target="../media/image33.tiff"/><Relationship Id="rId10" Type="http://schemas.openxmlformats.org/officeDocument/2006/relationships/hyperlink" Target="https://saltproject.io/" TargetMode="External"/><Relationship Id="rId19" Type="http://schemas.openxmlformats.org/officeDocument/2006/relationships/hyperlink" Target="https://www.cisco.com/c/en/us/products/cloud-systems-management/intersight/index.html" TargetMode="External"/><Relationship Id="rId31" Type="http://schemas.openxmlformats.org/officeDocument/2006/relationships/image" Target="../media/image36.tiff"/><Relationship Id="rId4" Type="http://schemas.openxmlformats.org/officeDocument/2006/relationships/hyperlink" Target="https://docs.microsoft.com/en-us/cli/azure/what-is-azure-cli" TargetMode="External"/><Relationship Id="rId9" Type="http://schemas.openxmlformats.org/officeDocument/2006/relationships/hyperlink" Target="https://www.pulumi.com/" TargetMode="External"/><Relationship Id="rId14" Type="http://schemas.openxmlformats.org/officeDocument/2006/relationships/hyperlink" Target="https://cloud.google.com/deployment-manager" TargetMode="External"/><Relationship Id="rId22" Type="http://schemas.openxmlformats.org/officeDocument/2006/relationships/image" Target="../media/image27.tiff"/><Relationship Id="rId27" Type="http://schemas.openxmlformats.org/officeDocument/2006/relationships/image" Target="../media/image32.tiff"/><Relationship Id="rId30" Type="http://schemas.openxmlformats.org/officeDocument/2006/relationships/image" Target="../media/image35.tiff"/><Relationship Id="rId8" Type="http://schemas.openxmlformats.org/officeDocument/2006/relationships/hyperlink" Target="https://www.packer.i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1.tiff"/></Relationships>
</file>

<file path=ppt/slides/_rels/slide1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www.terraform.io/downloads.html%20/" TargetMode="External"/><Relationship Id="rId3" Type="http://schemas.openxmlformats.org/officeDocument/2006/relationships/image" Target="../media/image8.tiff"/><Relationship Id="rId7" Type="http://schemas.openxmlformats.org/officeDocument/2006/relationships/hyperlink" Target="https://www.terraform.io/docs/cli/commands/index.html"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discuss.hashicorp.com/c/terraform-core/27" TargetMode="External"/><Relationship Id="rId5" Type="http://schemas.openxmlformats.org/officeDocument/2006/relationships/hyperlink" Target="https://github.com/hashicorp/terraform" TargetMode="External"/><Relationship Id="rId4" Type="http://schemas.openxmlformats.org/officeDocument/2006/relationships/hyperlink" Target="https://www.terraform.io/" TargetMode="External"/><Relationship Id="rId9" Type="http://schemas.openxmlformats.org/officeDocument/2006/relationships/hyperlink" Target="https://github.com/hashicorp/terraform.g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to terraform</a:t>
            </a:r>
          </a:p>
        </p:txBody>
      </p:sp>
      <p:sp>
        <p:nvSpPr>
          <p:cNvPr id="7" name="Text Placeholder 6"/>
          <p:cNvSpPr>
            <a:spLocks noGrp="1"/>
          </p:cNvSpPr>
          <p:nvPr>
            <p:ph type="body" sz="quarter" idx="11"/>
          </p:nvPr>
        </p:nvSpPr>
        <p:spPr>
          <a:xfrm>
            <a:off x="531466" y="2297152"/>
            <a:ext cx="4315968" cy="2518688"/>
          </a:xfrm>
        </p:spPr>
        <p:txBody>
          <a:bodyPr/>
          <a:lstStyle/>
          <a:p>
            <a:r>
              <a:rPr lang="en-US" dirty="0"/>
              <a:t>Anton </a:t>
            </a:r>
            <a:r>
              <a:rPr lang="en-US" dirty="0" err="1"/>
              <a:t>Hryshchanka</a:t>
            </a:r>
            <a:r>
              <a:rPr lang="en-US" dirty="0"/>
              <a:t>, L4, Software Engineer</a:t>
            </a:r>
          </a:p>
          <a:p>
            <a:r>
              <a:rPr lang="en-US" dirty="0"/>
              <a:t>.NET C# Backend/Full-stack</a:t>
            </a:r>
          </a:p>
          <a:p>
            <a:endParaRPr lang="en-US" dirty="0"/>
          </a:p>
          <a:p>
            <a:endParaRPr lang="en-US" dirty="0"/>
          </a:p>
          <a:p>
            <a:endParaRPr lang="en-US" dirty="0"/>
          </a:p>
          <a:p>
            <a:r>
              <a:rPr lang="en-US" dirty="0"/>
              <a:t>Stop clicking your mouse</a:t>
            </a:r>
          </a:p>
          <a:p>
            <a:r>
              <a:rPr lang="en-US" dirty="0"/>
              <a:t>Let's terraform something</a:t>
            </a:r>
          </a:p>
        </p:txBody>
      </p:sp>
      <p:pic>
        <p:nvPicPr>
          <p:cNvPr id="3" name="Picture Placeholder 2" descr="A picture containing outdoor, sculpture, dark&#10;&#10;Description automatically generated">
            <a:extLst>
              <a:ext uri="{FF2B5EF4-FFF2-40B4-BE49-F238E27FC236}">
                <a16:creationId xmlns:a16="http://schemas.microsoft.com/office/drawing/2014/main" id="{F9B81AF9-B75D-2445-A811-60EE119D50C1}"/>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6361" r="6361"/>
          <a:stretch>
            <a:fillRect/>
          </a:stretch>
        </p:blipFill>
        <p:spPr/>
      </p:pic>
      <p:sp>
        <p:nvSpPr>
          <p:cNvPr id="9" name="Text Placeholder 8"/>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625936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10</a:t>
            </a:fld>
            <a:endParaRPr lang="en-US" dirty="0"/>
          </a:p>
        </p:txBody>
      </p:sp>
      <p:pic>
        <p:nvPicPr>
          <p:cNvPr id="3" name="Picture 2">
            <a:extLst>
              <a:ext uri="{FF2B5EF4-FFF2-40B4-BE49-F238E27FC236}">
                <a16:creationId xmlns:a16="http://schemas.microsoft.com/office/drawing/2014/main" id="{AEFF31FB-CF70-7441-ACBA-B9A077C575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5854" y="301993"/>
            <a:ext cx="6572292" cy="3440667"/>
          </a:xfrm>
          <a:prstGeom prst="rect">
            <a:avLst/>
          </a:prstGeom>
        </p:spPr>
      </p:pic>
      <p:pic>
        <p:nvPicPr>
          <p:cNvPr id="7" name="Picture 6">
            <a:extLst>
              <a:ext uri="{FF2B5EF4-FFF2-40B4-BE49-F238E27FC236}">
                <a16:creationId xmlns:a16="http://schemas.microsoft.com/office/drawing/2014/main" id="{3105A330-BFDC-8343-A2E9-B7DDF979344F}"/>
              </a:ext>
            </a:extLst>
          </p:cNvPr>
          <p:cNvPicPr>
            <a:picLocks noChangeAspect="1"/>
          </p:cNvPicPr>
          <p:nvPr/>
        </p:nvPicPr>
        <p:blipFill>
          <a:blip r:embed="rId4"/>
          <a:stretch>
            <a:fillRect/>
          </a:stretch>
        </p:blipFill>
        <p:spPr>
          <a:xfrm>
            <a:off x="2273300" y="4126070"/>
            <a:ext cx="4597400" cy="254000"/>
          </a:xfrm>
          <a:prstGeom prst="rect">
            <a:avLst/>
          </a:prstGeom>
        </p:spPr>
      </p:pic>
    </p:spTree>
    <p:extLst>
      <p:ext uri="{BB962C8B-B14F-4D97-AF65-F5344CB8AC3E}">
        <p14:creationId xmlns:p14="http://schemas.microsoft.com/office/powerpoint/2010/main" val="419340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11</a:t>
            </a:fld>
            <a:endParaRPr lang="en-US" dirty="0"/>
          </a:p>
        </p:txBody>
      </p:sp>
      <p:pic>
        <p:nvPicPr>
          <p:cNvPr id="2" name="Picture 1">
            <a:extLst>
              <a:ext uri="{FF2B5EF4-FFF2-40B4-BE49-F238E27FC236}">
                <a16:creationId xmlns:a16="http://schemas.microsoft.com/office/drawing/2014/main" id="{561DB083-011A-6445-81B6-FC07BF4061BA}"/>
              </a:ext>
            </a:extLst>
          </p:cNvPr>
          <p:cNvPicPr>
            <a:picLocks noChangeAspect="1"/>
          </p:cNvPicPr>
          <p:nvPr/>
        </p:nvPicPr>
        <p:blipFill>
          <a:blip r:embed="rId3"/>
          <a:stretch>
            <a:fillRect/>
          </a:stretch>
        </p:blipFill>
        <p:spPr>
          <a:xfrm>
            <a:off x="825500" y="1682750"/>
            <a:ext cx="7493000" cy="1778000"/>
          </a:xfrm>
          <a:prstGeom prst="rect">
            <a:avLst/>
          </a:prstGeom>
        </p:spPr>
      </p:pic>
    </p:spTree>
    <p:extLst>
      <p:ext uri="{BB962C8B-B14F-4D97-AF65-F5344CB8AC3E}">
        <p14:creationId xmlns:p14="http://schemas.microsoft.com/office/powerpoint/2010/main" val="255311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12</a:t>
            </a:fld>
            <a:endParaRPr lang="en-US" dirty="0"/>
          </a:p>
        </p:txBody>
      </p:sp>
      <p:pic>
        <p:nvPicPr>
          <p:cNvPr id="3" name="Picture 2">
            <a:extLst>
              <a:ext uri="{FF2B5EF4-FFF2-40B4-BE49-F238E27FC236}">
                <a16:creationId xmlns:a16="http://schemas.microsoft.com/office/drawing/2014/main" id="{14F7D886-E270-374F-A1F2-10B289D5F46E}"/>
              </a:ext>
            </a:extLst>
          </p:cNvPr>
          <p:cNvPicPr>
            <a:picLocks noChangeAspect="1"/>
          </p:cNvPicPr>
          <p:nvPr/>
        </p:nvPicPr>
        <p:blipFill>
          <a:blip r:embed="rId3"/>
          <a:stretch>
            <a:fillRect/>
          </a:stretch>
        </p:blipFill>
        <p:spPr>
          <a:xfrm>
            <a:off x="1206500" y="1746250"/>
            <a:ext cx="6731000" cy="1651000"/>
          </a:xfrm>
          <a:prstGeom prst="rect">
            <a:avLst/>
          </a:prstGeom>
        </p:spPr>
      </p:pic>
    </p:spTree>
    <p:extLst>
      <p:ext uri="{BB962C8B-B14F-4D97-AF65-F5344CB8AC3E}">
        <p14:creationId xmlns:p14="http://schemas.microsoft.com/office/powerpoint/2010/main" val="162848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0" y="1645921"/>
            <a:ext cx="9143999" cy="1652692"/>
          </a:xfrm>
        </p:spPr>
        <p:txBody>
          <a:bodyPr/>
          <a:lstStyle/>
          <a:p>
            <a:pPr>
              <a:spcBef>
                <a:spcPts val="0"/>
              </a:spcBef>
              <a:spcAft>
                <a:spcPts val="4200"/>
              </a:spcAft>
            </a:pPr>
            <a:r>
              <a:rPr lang="en-US" sz="3600" b="1" dirty="0"/>
              <a:t>DEMO #3</a:t>
            </a:r>
          </a:p>
          <a:p>
            <a:pPr>
              <a:spcBef>
                <a:spcPts val="0"/>
              </a:spcBef>
              <a:spcAft>
                <a:spcPts val="4200"/>
              </a:spcAft>
            </a:pPr>
            <a:r>
              <a:rPr lang="en-US" sz="3600" dirty="0"/>
              <a:t>real world example</a:t>
            </a:r>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13</a:t>
            </a:fld>
            <a:endParaRPr lang="en-US" dirty="0"/>
          </a:p>
        </p:txBody>
      </p:sp>
    </p:spTree>
    <p:extLst>
      <p:ext uri="{BB962C8B-B14F-4D97-AF65-F5344CB8AC3E}">
        <p14:creationId xmlns:p14="http://schemas.microsoft.com/office/powerpoint/2010/main" val="359286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Code</a:t>
            </a:r>
          </a:p>
        </p:txBody>
      </p:sp>
      <p:sp>
        <p:nvSpPr>
          <p:cNvPr id="3" name="Content Placeholder 2"/>
          <p:cNvSpPr>
            <a:spLocks noGrp="1"/>
          </p:cNvSpPr>
          <p:nvPr>
            <p:ph sz="quarter" idx="10"/>
          </p:nvPr>
        </p:nvSpPr>
        <p:spPr>
          <a:xfrm>
            <a:off x="357188" y="898131"/>
            <a:ext cx="8429625" cy="301753"/>
          </a:xfrm>
        </p:spPr>
        <p:txBody>
          <a:bodyPr/>
          <a:lstStyle/>
          <a:p>
            <a:pPr marL="0" indent="0">
              <a:spcBef>
                <a:spcPts val="0"/>
              </a:spcBef>
              <a:spcAft>
                <a:spcPts val="0"/>
              </a:spcAft>
              <a:buNone/>
            </a:pPr>
            <a:r>
              <a:rPr lang="en-GB" b="1" i="1" dirty="0"/>
              <a:t>Infrastructure as Code </a:t>
            </a:r>
            <a:r>
              <a:rPr lang="en-GB" dirty="0"/>
              <a:t>(</a:t>
            </a:r>
            <a:r>
              <a:rPr lang="en-GB" b="1" dirty="0"/>
              <a:t>IaC</a:t>
            </a:r>
            <a:r>
              <a:rPr lang="en-GB" dirty="0"/>
              <a:t>) is the managing and provisioning of infrastructure through code instead of through manual processes</a:t>
            </a:r>
          </a:p>
        </p:txBody>
      </p:sp>
      <p:sp>
        <p:nvSpPr>
          <p:cNvPr id="4" name="Content Placeholder 2">
            <a:extLst>
              <a:ext uri="{FF2B5EF4-FFF2-40B4-BE49-F238E27FC236}">
                <a16:creationId xmlns:a16="http://schemas.microsoft.com/office/drawing/2014/main" id="{FB89964D-98D0-5D40-9937-1E3D5E824E9E}"/>
              </a:ext>
            </a:extLst>
          </p:cNvPr>
          <p:cNvSpPr txBox="1">
            <a:spLocks/>
          </p:cNvSpPr>
          <p:nvPr/>
        </p:nvSpPr>
        <p:spPr>
          <a:xfrm>
            <a:off x="357187" y="1189535"/>
            <a:ext cx="8429625" cy="226205"/>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b="1" i="1" dirty="0"/>
              <a:t>Pros</a:t>
            </a:r>
            <a:r>
              <a:rPr lang="en-GB" dirty="0"/>
              <a:t>:</a:t>
            </a:r>
            <a:endParaRPr lang="ru-RU" dirty="0"/>
          </a:p>
        </p:txBody>
      </p:sp>
      <p:sp>
        <p:nvSpPr>
          <p:cNvPr id="11" name="Content Placeholder 2">
            <a:extLst>
              <a:ext uri="{FF2B5EF4-FFF2-40B4-BE49-F238E27FC236}">
                <a16:creationId xmlns:a16="http://schemas.microsoft.com/office/drawing/2014/main" id="{94498314-8349-7F45-B9D9-F143D60F6497}"/>
              </a:ext>
            </a:extLst>
          </p:cNvPr>
          <p:cNvSpPr txBox="1">
            <a:spLocks/>
          </p:cNvSpPr>
          <p:nvPr/>
        </p:nvSpPr>
        <p:spPr>
          <a:xfrm>
            <a:off x="342238" y="3112968"/>
            <a:ext cx="8429625" cy="198154"/>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b="1" i="1" dirty="0"/>
              <a:t>Cons</a:t>
            </a:r>
            <a:r>
              <a:rPr lang="en-GB" dirty="0"/>
              <a:t>:</a:t>
            </a:r>
          </a:p>
        </p:txBody>
      </p:sp>
      <p:sp>
        <p:nvSpPr>
          <p:cNvPr id="21" name="Content Placeholder 2">
            <a:extLst>
              <a:ext uri="{FF2B5EF4-FFF2-40B4-BE49-F238E27FC236}">
                <a16:creationId xmlns:a16="http://schemas.microsoft.com/office/drawing/2014/main" id="{2D9B0473-C2A4-E842-9163-5C871AA5C84F}"/>
              </a:ext>
            </a:extLst>
          </p:cNvPr>
          <p:cNvSpPr txBox="1">
            <a:spLocks/>
          </p:cNvSpPr>
          <p:nvPr/>
        </p:nvSpPr>
        <p:spPr>
          <a:xfrm>
            <a:off x="327287" y="1419214"/>
            <a:ext cx="8444576" cy="1594437"/>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spcBef>
                <a:spcPts val="0"/>
              </a:spcBef>
              <a:spcAft>
                <a:spcPts val="0"/>
              </a:spcAft>
              <a:buFont typeface="+mj-lt"/>
              <a:buAutoNum type="arabicPeriod"/>
            </a:pPr>
            <a:r>
              <a:rPr lang="en-GB" dirty="0"/>
              <a:t>I can store/extend/update infrastructure in several lines of code because its files in the repository</a:t>
            </a:r>
          </a:p>
          <a:p>
            <a:pPr marL="228600" indent="-228600">
              <a:spcBef>
                <a:spcPts val="0"/>
              </a:spcBef>
              <a:spcAft>
                <a:spcPts val="0"/>
              </a:spcAft>
              <a:buFont typeface="+mj-lt"/>
              <a:buAutoNum type="arabicPeriod"/>
            </a:pPr>
            <a:r>
              <a:rPr lang="en-GB" dirty="0"/>
              <a:t>I can share my infrastructure with other teams or people</a:t>
            </a:r>
            <a:r>
              <a:rPr lang="en-US" dirty="0"/>
              <a:t>, review and track all changes in one place, add gates and quality/security checks</a:t>
            </a:r>
          </a:p>
          <a:p>
            <a:pPr marL="228600" indent="-228600">
              <a:spcBef>
                <a:spcPts val="0"/>
              </a:spcBef>
              <a:spcAft>
                <a:spcPts val="0"/>
              </a:spcAft>
              <a:buFont typeface="+mj-lt"/>
              <a:buAutoNum type="arabicPeriod"/>
            </a:pPr>
            <a:r>
              <a:rPr lang="en-GB" dirty="0"/>
              <a:t>If something goes wrong, I can re-deploy my infrastructure with several clicks or terminal commands</a:t>
            </a:r>
          </a:p>
          <a:p>
            <a:pPr marL="228600" indent="-228600">
              <a:spcBef>
                <a:spcPts val="0"/>
              </a:spcBef>
              <a:spcAft>
                <a:spcPts val="0"/>
              </a:spcAft>
              <a:buFont typeface="+mj-lt"/>
              <a:buAutoNum type="arabicPeriod"/>
            </a:pPr>
            <a:r>
              <a:rPr lang="en-GB" dirty="0"/>
              <a:t>I can use community examples</a:t>
            </a:r>
          </a:p>
          <a:p>
            <a:pPr marL="228600" indent="-228600">
              <a:spcBef>
                <a:spcPts val="0"/>
              </a:spcBef>
              <a:spcAft>
                <a:spcPts val="0"/>
              </a:spcAft>
              <a:buFont typeface="+mj-lt"/>
              <a:buAutoNum type="arabicPeriod"/>
            </a:pPr>
            <a:r>
              <a:rPr lang="en-GB" dirty="0"/>
              <a:t>I manage different infrastructures at the same approach</a:t>
            </a:r>
          </a:p>
          <a:p>
            <a:pPr marL="228600" indent="-228600">
              <a:spcBef>
                <a:spcPts val="0"/>
              </a:spcBef>
              <a:spcAft>
                <a:spcPts val="0"/>
              </a:spcAft>
              <a:buFont typeface="+mj-lt"/>
              <a:buAutoNum type="arabicPeriod"/>
            </a:pPr>
            <a:r>
              <a:rPr lang="en-GB" dirty="0"/>
              <a:t>My infrastructure is identical every time*</a:t>
            </a:r>
          </a:p>
          <a:p>
            <a:pPr marL="228600" indent="-228600">
              <a:spcBef>
                <a:spcPts val="0"/>
              </a:spcBef>
              <a:spcAft>
                <a:spcPts val="0"/>
              </a:spcAft>
              <a:buFont typeface="+mj-lt"/>
              <a:buAutoNum type="arabicPeriod"/>
            </a:pPr>
            <a:r>
              <a:rPr lang="en-GB" dirty="0"/>
              <a:t>My infrastructure is configurable/scalable*</a:t>
            </a:r>
          </a:p>
          <a:p>
            <a:pPr marL="228600" indent="-228600">
              <a:spcBef>
                <a:spcPts val="0"/>
              </a:spcBef>
              <a:spcAft>
                <a:spcPts val="0"/>
              </a:spcAft>
              <a:buFont typeface="+mj-lt"/>
              <a:buAutoNum type="arabicPeriod"/>
            </a:pPr>
            <a:r>
              <a:rPr lang="en-GB" dirty="0"/>
              <a:t>Human-friendly development language, very well-written and updated documents, easy to understand*</a:t>
            </a:r>
            <a:endParaRPr lang="ru-RU" dirty="0"/>
          </a:p>
        </p:txBody>
      </p:sp>
      <p:sp>
        <p:nvSpPr>
          <p:cNvPr id="22" name="Content Placeholder 2">
            <a:extLst>
              <a:ext uri="{FF2B5EF4-FFF2-40B4-BE49-F238E27FC236}">
                <a16:creationId xmlns:a16="http://schemas.microsoft.com/office/drawing/2014/main" id="{D232C02B-3F92-494D-A1B1-201638E867A1}"/>
              </a:ext>
            </a:extLst>
          </p:cNvPr>
          <p:cNvSpPr txBox="1">
            <a:spLocks/>
          </p:cNvSpPr>
          <p:nvPr/>
        </p:nvSpPr>
        <p:spPr>
          <a:xfrm>
            <a:off x="327287" y="3336784"/>
            <a:ext cx="8444576" cy="1271047"/>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spcBef>
                <a:spcPts val="0"/>
              </a:spcBef>
              <a:spcAft>
                <a:spcPts val="0"/>
              </a:spcAft>
              <a:buFont typeface="+mj-lt"/>
              <a:buAutoNum type="arabicPeriod"/>
            </a:pPr>
            <a:r>
              <a:rPr lang="en-GB" dirty="0"/>
              <a:t>Increase complexity</a:t>
            </a:r>
          </a:p>
          <a:p>
            <a:pPr marL="228600" indent="-228600">
              <a:spcBef>
                <a:spcPts val="0"/>
              </a:spcBef>
              <a:spcAft>
                <a:spcPts val="0"/>
              </a:spcAft>
              <a:buFont typeface="+mj-lt"/>
              <a:buAutoNum type="arabicPeriod"/>
            </a:pPr>
            <a:r>
              <a:rPr lang="en-GB" dirty="0"/>
              <a:t>Dependencies to versions</a:t>
            </a:r>
          </a:p>
          <a:p>
            <a:pPr marL="228600" indent="-228600">
              <a:spcBef>
                <a:spcPts val="0"/>
              </a:spcBef>
              <a:spcAft>
                <a:spcPts val="0"/>
              </a:spcAft>
              <a:buFont typeface="+mj-lt"/>
              <a:buAutoNum type="arabicPeriod"/>
            </a:pPr>
            <a:r>
              <a:rPr lang="en-GB" dirty="0"/>
              <a:t>The changes must be codded, tested, reviewed, and only after that applied</a:t>
            </a:r>
          </a:p>
          <a:p>
            <a:pPr marL="228600" indent="-228600">
              <a:spcBef>
                <a:spcPts val="0"/>
              </a:spcBef>
              <a:spcAft>
                <a:spcPts val="0"/>
              </a:spcAft>
              <a:buFont typeface="+mj-lt"/>
              <a:buAutoNum type="arabicPeriod"/>
            </a:pPr>
            <a:r>
              <a:rPr lang="en-GB" dirty="0"/>
              <a:t>Fails, errors, long run, issues with driver*</a:t>
            </a:r>
          </a:p>
          <a:p>
            <a:pPr marL="228600" indent="-228600">
              <a:spcBef>
                <a:spcPts val="0"/>
              </a:spcBef>
              <a:spcAft>
                <a:spcPts val="0"/>
              </a:spcAft>
              <a:buFont typeface="+mj-lt"/>
              <a:buAutoNum type="arabicPeriod"/>
            </a:pPr>
            <a:r>
              <a:rPr lang="en-GB" dirty="0"/>
              <a:t>Sometimes it's hard to maintain code</a:t>
            </a:r>
          </a:p>
          <a:p>
            <a:pPr marL="228600" indent="-228600">
              <a:spcBef>
                <a:spcPts val="0"/>
              </a:spcBef>
              <a:spcAft>
                <a:spcPts val="0"/>
              </a:spcAft>
              <a:buFont typeface="+mj-lt"/>
              <a:buAutoNum type="arabicPeriod"/>
            </a:pPr>
            <a:r>
              <a:rPr lang="en-GB" dirty="0"/>
              <a:t>New lines in CV : + new language, + new approach, + new process, + new mechanism of use, + new responsibility, support*</a:t>
            </a:r>
          </a:p>
        </p:txBody>
      </p:sp>
    </p:spTree>
    <p:extLst>
      <p:ext uri="{BB962C8B-B14F-4D97-AF65-F5344CB8AC3E}">
        <p14:creationId xmlns:p14="http://schemas.microsoft.com/office/powerpoint/2010/main" val="182448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xEl>
                                              <p:pRg st="1" end="1"/>
                                            </p:txEl>
                                          </p:spTgt>
                                        </p:tgtEl>
                                        <p:attrNameLst>
                                          <p:attrName>style.visibility</p:attrName>
                                        </p:attrNameLst>
                                      </p:cBhvr>
                                      <p:to>
                                        <p:strVal val="visible"/>
                                      </p:to>
                                    </p:set>
                                    <p:animEffect transition="in" filter="fade">
                                      <p:cBhvr>
                                        <p:cTn id="14" dur="1000"/>
                                        <p:tgtEl>
                                          <p:spTgt spid="21">
                                            <p:txEl>
                                              <p:pRg st="1" end="1"/>
                                            </p:txEl>
                                          </p:spTgt>
                                        </p:tgtEl>
                                      </p:cBhvr>
                                    </p:animEffect>
                                    <p:anim calcmode="lin" valueType="num">
                                      <p:cBhvr>
                                        <p:cTn id="15"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fade">
                                      <p:cBhvr>
                                        <p:cTn id="21" dur="1000"/>
                                        <p:tgtEl>
                                          <p:spTgt spid="21">
                                            <p:txEl>
                                              <p:pRg st="2" end="2"/>
                                            </p:txEl>
                                          </p:spTgt>
                                        </p:tgtEl>
                                      </p:cBhvr>
                                    </p:animEffect>
                                    <p:anim calcmode="lin" valueType="num">
                                      <p:cBhvr>
                                        <p:cTn id="22"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
                                            <p:txEl>
                                              <p:pRg st="3" end="3"/>
                                            </p:txEl>
                                          </p:spTgt>
                                        </p:tgtEl>
                                        <p:attrNameLst>
                                          <p:attrName>style.visibility</p:attrName>
                                        </p:attrNameLst>
                                      </p:cBhvr>
                                      <p:to>
                                        <p:strVal val="visible"/>
                                      </p:to>
                                    </p:set>
                                    <p:animEffect transition="in" filter="fade">
                                      <p:cBhvr>
                                        <p:cTn id="28" dur="1000"/>
                                        <p:tgtEl>
                                          <p:spTgt spid="21">
                                            <p:txEl>
                                              <p:pRg st="3" end="3"/>
                                            </p:txEl>
                                          </p:spTgt>
                                        </p:tgtEl>
                                      </p:cBhvr>
                                    </p:animEffect>
                                    <p:anim calcmode="lin" valueType="num">
                                      <p:cBhvr>
                                        <p:cTn id="29" dur="1000" fill="hold"/>
                                        <p:tgtEl>
                                          <p:spTgt spid="2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xEl>
                                              <p:pRg st="4" end="4"/>
                                            </p:txEl>
                                          </p:spTgt>
                                        </p:tgtEl>
                                        <p:attrNameLst>
                                          <p:attrName>style.visibility</p:attrName>
                                        </p:attrNameLst>
                                      </p:cBhvr>
                                      <p:to>
                                        <p:strVal val="visible"/>
                                      </p:to>
                                    </p:set>
                                    <p:animEffect transition="in" filter="fade">
                                      <p:cBhvr>
                                        <p:cTn id="35" dur="1000"/>
                                        <p:tgtEl>
                                          <p:spTgt spid="21">
                                            <p:txEl>
                                              <p:pRg st="4" end="4"/>
                                            </p:txEl>
                                          </p:spTgt>
                                        </p:tgtEl>
                                      </p:cBhvr>
                                    </p:animEffect>
                                    <p:anim calcmode="lin" valueType="num">
                                      <p:cBhvr>
                                        <p:cTn id="36" dur="1000" fill="hold"/>
                                        <p:tgtEl>
                                          <p:spTgt spid="2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1">
                                            <p:txEl>
                                              <p:pRg st="5" end="5"/>
                                            </p:txEl>
                                          </p:spTgt>
                                        </p:tgtEl>
                                        <p:attrNameLst>
                                          <p:attrName>style.visibility</p:attrName>
                                        </p:attrNameLst>
                                      </p:cBhvr>
                                      <p:to>
                                        <p:strVal val="visible"/>
                                      </p:to>
                                    </p:set>
                                    <p:animEffect transition="in" filter="fade">
                                      <p:cBhvr>
                                        <p:cTn id="42" dur="1000"/>
                                        <p:tgtEl>
                                          <p:spTgt spid="21">
                                            <p:txEl>
                                              <p:pRg st="5" end="5"/>
                                            </p:txEl>
                                          </p:spTgt>
                                        </p:tgtEl>
                                      </p:cBhvr>
                                    </p:animEffect>
                                    <p:anim calcmode="lin" valueType="num">
                                      <p:cBhvr>
                                        <p:cTn id="43" dur="1000" fill="hold"/>
                                        <p:tgtEl>
                                          <p:spTgt spid="2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1">
                                            <p:txEl>
                                              <p:pRg st="6" end="6"/>
                                            </p:txEl>
                                          </p:spTgt>
                                        </p:tgtEl>
                                        <p:attrNameLst>
                                          <p:attrName>style.visibility</p:attrName>
                                        </p:attrNameLst>
                                      </p:cBhvr>
                                      <p:to>
                                        <p:strVal val="visible"/>
                                      </p:to>
                                    </p:set>
                                    <p:animEffect transition="in" filter="fade">
                                      <p:cBhvr>
                                        <p:cTn id="49" dur="1000"/>
                                        <p:tgtEl>
                                          <p:spTgt spid="21">
                                            <p:txEl>
                                              <p:pRg st="6" end="6"/>
                                            </p:txEl>
                                          </p:spTgt>
                                        </p:tgtEl>
                                      </p:cBhvr>
                                    </p:animEffect>
                                    <p:anim calcmode="lin" valueType="num">
                                      <p:cBhvr>
                                        <p:cTn id="50" dur="1000" fill="hold"/>
                                        <p:tgtEl>
                                          <p:spTgt spid="2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1">
                                            <p:txEl>
                                              <p:pRg st="7" end="7"/>
                                            </p:txEl>
                                          </p:spTgt>
                                        </p:tgtEl>
                                        <p:attrNameLst>
                                          <p:attrName>style.visibility</p:attrName>
                                        </p:attrNameLst>
                                      </p:cBhvr>
                                      <p:to>
                                        <p:strVal val="visible"/>
                                      </p:to>
                                    </p:set>
                                    <p:animEffect transition="in" filter="fade">
                                      <p:cBhvr>
                                        <p:cTn id="56" dur="1000"/>
                                        <p:tgtEl>
                                          <p:spTgt spid="21">
                                            <p:txEl>
                                              <p:pRg st="7" end="7"/>
                                            </p:txEl>
                                          </p:spTgt>
                                        </p:tgtEl>
                                      </p:cBhvr>
                                    </p:animEffect>
                                    <p:anim calcmode="lin" valueType="num">
                                      <p:cBhvr>
                                        <p:cTn id="57" dur="1000" fill="hold"/>
                                        <p:tgtEl>
                                          <p:spTgt spid="2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2">
                                            <p:txEl>
                                              <p:pRg st="0" end="0"/>
                                            </p:txEl>
                                          </p:spTgt>
                                        </p:tgtEl>
                                        <p:attrNameLst>
                                          <p:attrName>style.visibility</p:attrName>
                                        </p:attrNameLst>
                                      </p:cBhvr>
                                      <p:to>
                                        <p:strVal val="visible"/>
                                      </p:to>
                                    </p:set>
                                    <p:animEffect transition="in" filter="fade">
                                      <p:cBhvr>
                                        <p:cTn id="63" dur="1000"/>
                                        <p:tgtEl>
                                          <p:spTgt spid="22">
                                            <p:txEl>
                                              <p:pRg st="0" end="0"/>
                                            </p:txEl>
                                          </p:spTgt>
                                        </p:tgtEl>
                                      </p:cBhvr>
                                    </p:animEffect>
                                    <p:anim calcmode="lin" valueType="num">
                                      <p:cBhvr>
                                        <p:cTn id="64"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2">
                                            <p:txEl>
                                              <p:pRg st="1" end="1"/>
                                            </p:txEl>
                                          </p:spTgt>
                                        </p:tgtEl>
                                        <p:attrNameLst>
                                          <p:attrName>style.visibility</p:attrName>
                                        </p:attrNameLst>
                                      </p:cBhvr>
                                      <p:to>
                                        <p:strVal val="visible"/>
                                      </p:to>
                                    </p:set>
                                    <p:animEffect transition="in" filter="fade">
                                      <p:cBhvr>
                                        <p:cTn id="70" dur="1000"/>
                                        <p:tgtEl>
                                          <p:spTgt spid="22">
                                            <p:txEl>
                                              <p:pRg st="1" end="1"/>
                                            </p:txEl>
                                          </p:spTgt>
                                        </p:tgtEl>
                                      </p:cBhvr>
                                    </p:animEffect>
                                    <p:anim calcmode="lin" valueType="num">
                                      <p:cBhvr>
                                        <p:cTn id="71"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2">
                                            <p:txEl>
                                              <p:pRg st="2" end="2"/>
                                            </p:txEl>
                                          </p:spTgt>
                                        </p:tgtEl>
                                        <p:attrNameLst>
                                          <p:attrName>style.visibility</p:attrName>
                                        </p:attrNameLst>
                                      </p:cBhvr>
                                      <p:to>
                                        <p:strVal val="visible"/>
                                      </p:to>
                                    </p:set>
                                    <p:animEffect transition="in" filter="fade">
                                      <p:cBhvr>
                                        <p:cTn id="77" dur="1000"/>
                                        <p:tgtEl>
                                          <p:spTgt spid="22">
                                            <p:txEl>
                                              <p:pRg st="2" end="2"/>
                                            </p:txEl>
                                          </p:spTgt>
                                        </p:tgtEl>
                                      </p:cBhvr>
                                    </p:animEffect>
                                    <p:anim calcmode="lin" valueType="num">
                                      <p:cBhvr>
                                        <p:cTn id="7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2">
                                            <p:txEl>
                                              <p:pRg st="3" end="3"/>
                                            </p:txEl>
                                          </p:spTgt>
                                        </p:tgtEl>
                                        <p:attrNameLst>
                                          <p:attrName>style.visibility</p:attrName>
                                        </p:attrNameLst>
                                      </p:cBhvr>
                                      <p:to>
                                        <p:strVal val="visible"/>
                                      </p:to>
                                    </p:set>
                                    <p:animEffect transition="in" filter="fade">
                                      <p:cBhvr>
                                        <p:cTn id="84" dur="1000"/>
                                        <p:tgtEl>
                                          <p:spTgt spid="22">
                                            <p:txEl>
                                              <p:pRg st="3" end="3"/>
                                            </p:txEl>
                                          </p:spTgt>
                                        </p:tgtEl>
                                      </p:cBhvr>
                                    </p:animEffect>
                                    <p:anim calcmode="lin" valueType="num">
                                      <p:cBhvr>
                                        <p:cTn id="85"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86"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2">
                                            <p:txEl>
                                              <p:pRg st="4" end="4"/>
                                            </p:txEl>
                                          </p:spTgt>
                                        </p:tgtEl>
                                        <p:attrNameLst>
                                          <p:attrName>style.visibility</p:attrName>
                                        </p:attrNameLst>
                                      </p:cBhvr>
                                      <p:to>
                                        <p:strVal val="visible"/>
                                      </p:to>
                                    </p:set>
                                    <p:animEffect transition="in" filter="fade">
                                      <p:cBhvr>
                                        <p:cTn id="91" dur="1000"/>
                                        <p:tgtEl>
                                          <p:spTgt spid="22">
                                            <p:txEl>
                                              <p:pRg st="4" end="4"/>
                                            </p:txEl>
                                          </p:spTgt>
                                        </p:tgtEl>
                                      </p:cBhvr>
                                    </p:animEffect>
                                    <p:anim calcmode="lin" valueType="num">
                                      <p:cBhvr>
                                        <p:cTn id="92"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93"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22">
                                            <p:txEl>
                                              <p:pRg st="5" end="5"/>
                                            </p:txEl>
                                          </p:spTgt>
                                        </p:tgtEl>
                                        <p:attrNameLst>
                                          <p:attrName>style.visibility</p:attrName>
                                        </p:attrNameLst>
                                      </p:cBhvr>
                                      <p:to>
                                        <p:strVal val="visible"/>
                                      </p:to>
                                    </p:set>
                                    <p:animEffect transition="in" filter="fade">
                                      <p:cBhvr>
                                        <p:cTn id="98" dur="1000"/>
                                        <p:tgtEl>
                                          <p:spTgt spid="22">
                                            <p:txEl>
                                              <p:pRg st="5" end="5"/>
                                            </p:txEl>
                                          </p:spTgt>
                                        </p:tgtEl>
                                      </p:cBhvr>
                                    </p:animEffect>
                                    <p:anim calcmode="lin" valueType="num">
                                      <p:cBhvr>
                                        <p:cTn id="9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10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Alternatives and similar tools</a:t>
            </a:r>
          </a:p>
        </p:txBody>
      </p:sp>
      <p:sp>
        <p:nvSpPr>
          <p:cNvPr id="8" name="Content Placeholder 7"/>
          <p:cNvSpPr>
            <a:spLocks noGrp="1"/>
          </p:cNvSpPr>
          <p:nvPr>
            <p:ph sz="quarter" idx="10"/>
          </p:nvPr>
        </p:nvSpPr>
        <p:spPr>
          <a:xfrm>
            <a:off x="357189" y="1079499"/>
            <a:ext cx="3255806" cy="3559407"/>
          </a:xfrm>
        </p:spPr>
        <p:txBody>
          <a:bodyPr/>
          <a:lstStyle/>
          <a:p>
            <a:pPr marL="0" indent="0">
              <a:spcBef>
                <a:spcPts val="0"/>
              </a:spcBef>
              <a:spcAft>
                <a:spcPts val="0"/>
              </a:spcAft>
              <a:buNone/>
            </a:pPr>
            <a:r>
              <a:rPr lang="en-GB" dirty="0"/>
              <a:t>Google know about:</a:t>
            </a:r>
          </a:p>
          <a:p>
            <a:pPr marL="228600" indent="-228600">
              <a:spcBef>
                <a:spcPts val="0"/>
              </a:spcBef>
              <a:spcAft>
                <a:spcPts val="0"/>
              </a:spcAft>
              <a:buAutoNum type="arabicPeriod"/>
            </a:pPr>
            <a:r>
              <a:rPr lang="en-GB" dirty="0"/>
              <a:t>Azure ARM templates </a:t>
            </a:r>
            <a:r>
              <a:rPr lang="en-GB" dirty="0">
                <a:hlinkClick r:id="rId3"/>
              </a:rPr>
              <a:t>link</a:t>
            </a:r>
            <a:endParaRPr lang="en-GB" dirty="0"/>
          </a:p>
          <a:p>
            <a:pPr marL="228600" indent="-228600">
              <a:spcBef>
                <a:spcPts val="0"/>
              </a:spcBef>
              <a:spcAft>
                <a:spcPts val="0"/>
              </a:spcAft>
              <a:buAutoNum type="arabicPeriod"/>
            </a:pPr>
            <a:r>
              <a:rPr lang="en-GB" dirty="0"/>
              <a:t>Azure CLI </a:t>
            </a:r>
            <a:r>
              <a:rPr lang="en-GB" dirty="0">
                <a:hlinkClick r:id="rId4"/>
              </a:rPr>
              <a:t>link</a:t>
            </a:r>
            <a:endParaRPr lang="en-GB" dirty="0"/>
          </a:p>
          <a:p>
            <a:pPr marL="228600" indent="-228600">
              <a:spcBef>
                <a:spcPts val="0"/>
              </a:spcBef>
              <a:spcAft>
                <a:spcPts val="0"/>
              </a:spcAft>
              <a:buAutoNum type="arabicPeriod"/>
            </a:pPr>
            <a:r>
              <a:rPr lang="en-GB" dirty="0"/>
              <a:t>Bicep by Microsoft </a:t>
            </a:r>
            <a:r>
              <a:rPr lang="en-GB" dirty="0">
                <a:hlinkClick r:id="rId5"/>
              </a:rPr>
              <a:t>link</a:t>
            </a:r>
            <a:endParaRPr lang="en-GB" dirty="0"/>
          </a:p>
          <a:p>
            <a:pPr marL="228600" indent="-228600">
              <a:spcBef>
                <a:spcPts val="0"/>
              </a:spcBef>
              <a:spcAft>
                <a:spcPts val="0"/>
              </a:spcAft>
              <a:buAutoNum type="arabicPeriod"/>
            </a:pPr>
            <a:r>
              <a:rPr lang="en-GB" dirty="0"/>
              <a:t>Ansible </a:t>
            </a:r>
            <a:r>
              <a:rPr lang="en-GB" dirty="0">
                <a:hlinkClick r:id="rId6"/>
              </a:rPr>
              <a:t>link</a:t>
            </a:r>
            <a:r>
              <a:rPr lang="en-GB" dirty="0"/>
              <a:t>, </a:t>
            </a:r>
            <a:r>
              <a:rPr lang="en-GB" dirty="0">
                <a:hlinkClick r:id="rId7"/>
              </a:rPr>
              <a:t>link</a:t>
            </a:r>
            <a:endParaRPr lang="en-GB" dirty="0"/>
          </a:p>
          <a:p>
            <a:pPr marL="228600" indent="-228600">
              <a:spcBef>
                <a:spcPts val="0"/>
              </a:spcBef>
              <a:spcAft>
                <a:spcPts val="0"/>
              </a:spcAft>
              <a:buAutoNum type="arabicPeriod"/>
            </a:pPr>
            <a:r>
              <a:rPr lang="en-GB" dirty="0"/>
              <a:t>Packer by HashiCorp </a:t>
            </a:r>
            <a:r>
              <a:rPr lang="en-GB" dirty="0">
                <a:hlinkClick r:id="rId8"/>
              </a:rPr>
              <a:t>link</a:t>
            </a:r>
            <a:endParaRPr lang="en-GB" dirty="0"/>
          </a:p>
          <a:p>
            <a:pPr marL="228600" indent="-228600">
              <a:spcBef>
                <a:spcPts val="0"/>
              </a:spcBef>
              <a:spcAft>
                <a:spcPts val="0"/>
              </a:spcAft>
              <a:buAutoNum type="arabicPeriod"/>
            </a:pPr>
            <a:r>
              <a:rPr lang="en-GB" dirty="0"/>
              <a:t>Pulumi </a:t>
            </a:r>
            <a:r>
              <a:rPr lang="en-GB" dirty="0">
                <a:hlinkClick r:id="rId9"/>
              </a:rPr>
              <a:t>link</a:t>
            </a:r>
            <a:endParaRPr lang="en-GB" dirty="0"/>
          </a:p>
          <a:p>
            <a:pPr marL="228600" indent="-228600">
              <a:spcBef>
                <a:spcPts val="0"/>
              </a:spcBef>
              <a:spcAft>
                <a:spcPts val="0"/>
              </a:spcAft>
              <a:buAutoNum type="arabicPeriod"/>
            </a:pPr>
            <a:r>
              <a:rPr lang="en-GB" dirty="0"/>
              <a:t>SaltStack </a:t>
            </a:r>
            <a:r>
              <a:rPr lang="en-GB" dirty="0">
                <a:hlinkClick r:id="rId10"/>
              </a:rPr>
              <a:t>link</a:t>
            </a:r>
            <a:endParaRPr lang="en-GB" dirty="0"/>
          </a:p>
          <a:p>
            <a:pPr marL="228600" indent="-228600">
              <a:spcBef>
                <a:spcPts val="0"/>
              </a:spcBef>
              <a:spcAft>
                <a:spcPts val="0"/>
              </a:spcAft>
              <a:buAutoNum type="arabicPeriod"/>
            </a:pPr>
            <a:r>
              <a:rPr lang="en-GB" dirty="0"/>
              <a:t>Azure Automation </a:t>
            </a:r>
            <a:r>
              <a:rPr lang="en-GB" dirty="0">
                <a:hlinkClick r:id="rId11"/>
              </a:rPr>
              <a:t>link</a:t>
            </a:r>
            <a:endParaRPr lang="en-GB" dirty="0"/>
          </a:p>
          <a:p>
            <a:pPr marL="228600" indent="-228600">
              <a:spcBef>
                <a:spcPts val="0"/>
              </a:spcBef>
              <a:spcAft>
                <a:spcPts val="0"/>
              </a:spcAft>
              <a:buAutoNum type="arabicPeriod"/>
            </a:pPr>
            <a:r>
              <a:rPr lang="en-GB" dirty="0"/>
              <a:t>Chef </a:t>
            </a:r>
            <a:r>
              <a:rPr lang="en-GB" dirty="0">
                <a:hlinkClick r:id="rId12"/>
              </a:rPr>
              <a:t>link</a:t>
            </a:r>
            <a:endParaRPr lang="en-GB" dirty="0"/>
          </a:p>
          <a:p>
            <a:pPr marL="228600" indent="-228600">
              <a:spcBef>
                <a:spcPts val="0"/>
              </a:spcBef>
              <a:spcAft>
                <a:spcPts val="0"/>
              </a:spcAft>
              <a:buAutoNum type="arabicPeriod"/>
            </a:pPr>
            <a:r>
              <a:rPr lang="en-GB" dirty="0"/>
              <a:t>vRealize Automation </a:t>
            </a:r>
            <a:r>
              <a:rPr lang="en-GB" dirty="0">
                <a:hlinkClick r:id="rId13"/>
              </a:rPr>
              <a:t>link</a:t>
            </a:r>
            <a:endParaRPr lang="en-GB" dirty="0"/>
          </a:p>
          <a:p>
            <a:pPr marL="228600" indent="-228600">
              <a:spcBef>
                <a:spcPts val="0"/>
              </a:spcBef>
              <a:spcAft>
                <a:spcPts val="0"/>
              </a:spcAft>
              <a:buAutoNum type="arabicPeriod"/>
            </a:pPr>
            <a:r>
              <a:rPr lang="en-GB" dirty="0"/>
              <a:t>Google Cloud Deployment Manager </a:t>
            </a:r>
            <a:r>
              <a:rPr lang="en-GB" dirty="0">
                <a:hlinkClick r:id="rId14"/>
              </a:rPr>
              <a:t>link</a:t>
            </a:r>
            <a:endParaRPr lang="en-GB" dirty="0"/>
          </a:p>
          <a:p>
            <a:pPr marL="228600" indent="-228600">
              <a:spcBef>
                <a:spcPts val="0"/>
              </a:spcBef>
              <a:spcAft>
                <a:spcPts val="0"/>
              </a:spcAft>
              <a:buFont typeface="Arial" panose="020B0604020202020204" pitchFamily="34" charset="0"/>
              <a:buAutoNum type="arabicPeriod"/>
            </a:pPr>
            <a:r>
              <a:rPr lang="en-GB" dirty="0"/>
              <a:t>AWS Service Catalog </a:t>
            </a:r>
            <a:r>
              <a:rPr lang="en-GB" dirty="0">
                <a:hlinkClick r:id="rId15"/>
              </a:rPr>
              <a:t>link</a:t>
            </a:r>
            <a:r>
              <a:rPr lang="en-GB" dirty="0"/>
              <a:t> / AWS Cloud​Formation </a:t>
            </a:r>
            <a:r>
              <a:rPr lang="en-GB" dirty="0">
                <a:hlinkClick r:id="rId16"/>
              </a:rPr>
              <a:t>link</a:t>
            </a:r>
            <a:endParaRPr lang="en-GB" dirty="0"/>
          </a:p>
          <a:p>
            <a:pPr marL="228600" indent="-228600">
              <a:spcBef>
                <a:spcPts val="0"/>
              </a:spcBef>
              <a:spcAft>
                <a:spcPts val="0"/>
              </a:spcAft>
              <a:buAutoNum type="arabicPeriod"/>
            </a:pPr>
            <a:r>
              <a:rPr lang="en-GB" dirty="0"/>
              <a:t>Puppet </a:t>
            </a:r>
            <a:r>
              <a:rPr lang="en-GB" dirty="0">
                <a:hlinkClick r:id="rId17"/>
              </a:rPr>
              <a:t>link</a:t>
            </a:r>
            <a:endParaRPr lang="en-US" dirty="0"/>
          </a:p>
          <a:p>
            <a:pPr marL="228600" indent="-228600">
              <a:spcBef>
                <a:spcPts val="0"/>
              </a:spcBef>
              <a:spcAft>
                <a:spcPts val="0"/>
              </a:spcAft>
              <a:buAutoNum type="arabicPeriod"/>
            </a:pPr>
            <a:r>
              <a:rPr lang="en-GB" dirty="0"/>
              <a:t>Vagrant by HashiCorp </a:t>
            </a:r>
            <a:r>
              <a:rPr lang="en-GB" dirty="0">
                <a:hlinkClick r:id="rId18"/>
              </a:rPr>
              <a:t>link</a:t>
            </a:r>
            <a:endParaRPr lang="en-GB" dirty="0"/>
          </a:p>
          <a:p>
            <a:pPr marL="228600" indent="-228600">
              <a:spcBef>
                <a:spcPts val="0"/>
              </a:spcBef>
              <a:spcAft>
                <a:spcPts val="0"/>
              </a:spcAft>
              <a:buAutoNum type="arabicPeriod"/>
            </a:pPr>
            <a:r>
              <a:rPr lang="en-GB" dirty="0"/>
              <a:t>Cisco Intersight </a:t>
            </a:r>
            <a:r>
              <a:rPr lang="en-GB" dirty="0">
                <a:hlinkClick r:id="rId19"/>
              </a:rPr>
              <a:t>link</a:t>
            </a:r>
            <a:endParaRPr lang="en-GB" dirty="0"/>
          </a:p>
          <a:p>
            <a:pPr marL="228600" indent="-228600">
              <a:spcBef>
                <a:spcPts val="0"/>
              </a:spcBef>
              <a:spcAft>
                <a:spcPts val="0"/>
              </a:spcAft>
              <a:buAutoNum type="arabicPeriod"/>
            </a:pPr>
            <a:r>
              <a:rPr lang="en-GB" dirty="0"/>
              <a:t>…</a:t>
            </a:r>
          </a:p>
          <a:p>
            <a:pPr marL="228600" indent="-228600">
              <a:spcBef>
                <a:spcPts val="0"/>
              </a:spcBef>
              <a:spcAft>
                <a:spcPts val="0"/>
              </a:spcAft>
              <a:buAutoNum type="arabicPeriod"/>
            </a:pPr>
            <a:endParaRPr lang="en-GB" dirty="0"/>
          </a:p>
        </p:txBody>
      </p:sp>
      <p:sp>
        <p:nvSpPr>
          <p:cNvPr id="5" name="Slide Number Placeholder 4">
            <a:extLst>
              <a:ext uri="{FF2B5EF4-FFF2-40B4-BE49-F238E27FC236}">
                <a16:creationId xmlns:a16="http://schemas.microsoft.com/office/drawing/2014/main" id="{A0B887B2-5B81-1D4E-A26D-E8BF86D8C354}"/>
              </a:ext>
            </a:extLst>
          </p:cNvPr>
          <p:cNvSpPr>
            <a:spLocks noGrp="1"/>
          </p:cNvSpPr>
          <p:nvPr>
            <p:ph type="sldNum" sz="quarter" idx="4"/>
          </p:nvPr>
        </p:nvSpPr>
        <p:spPr/>
        <p:txBody>
          <a:bodyPr/>
          <a:lstStyle/>
          <a:p>
            <a:fld id="{3A707DD9-E92B-45E8-BE0A-E6B2EDF345EB}" type="slidenum">
              <a:rPr lang="en-US" smtClean="0"/>
              <a:pPr/>
              <a:t>15</a:t>
            </a:fld>
            <a:endParaRPr lang="en-US"/>
          </a:p>
        </p:txBody>
      </p:sp>
      <p:pic>
        <p:nvPicPr>
          <p:cNvPr id="4" name="Picture 3">
            <a:extLst>
              <a:ext uri="{FF2B5EF4-FFF2-40B4-BE49-F238E27FC236}">
                <a16:creationId xmlns:a16="http://schemas.microsoft.com/office/drawing/2014/main" id="{559153E9-9CD7-7741-AD4B-B82F8E309191}"/>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900326" y="754877"/>
            <a:ext cx="2191284" cy="1282080"/>
          </a:xfrm>
          <a:prstGeom prst="rect">
            <a:avLst/>
          </a:prstGeom>
        </p:spPr>
      </p:pic>
      <p:pic>
        <p:nvPicPr>
          <p:cNvPr id="11" name="Picture 10">
            <a:extLst>
              <a:ext uri="{FF2B5EF4-FFF2-40B4-BE49-F238E27FC236}">
                <a16:creationId xmlns:a16="http://schemas.microsoft.com/office/drawing/2014/main" id="{2A43C48A-912A-F24B-A8BC-D3F07D68E96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286885" y="2078727"/>
            <a:ext cx="784018" cy="784018"/>
          </a:xfrm>
          <a:prstGeom prst="rect">
            <a:avLst/>
          </a:prstGeom>
        </p:spPr>
      </p:pic>
      <p:pic>
        <p:nvPicPr>
          <p:cNvPr id="12" name="Picture 11">
            <a:extLst>
              <a:ext uri="{FF2B5EF4-FFF2-40B4-BE49-F238E27FC236}">
                <a16:creationId xmlns:a16="http://schemas.microsoft.com/office/drawing/2014/main" id="{A7335DBE-1E0C-C045-B77F-82725D7E62C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659771" y="3824604"/>
            <a:ext cx="711138" cy="875292"/>
          </a:xfrm>
          <a:prstGeom prst="rect">
            <a:avLst/>
          </a:prstGeom>
        </p:spPr>
      </p:pic>
      <p:pic>
        <p:nvPicPr>
          <p:cNvPr id="13" name="Picture 12">
            <a:extLst>
              <a:ext uri="{FF2B5EF4-FFF2-40B4-BE49-F238E27FC236}">
                <a16:creationId xmlns:a16="http://schemas.microsoft.com/office/drawing/2014/main" id="{465988D0-DE57-8042-B807-71756D340AB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715595" y="3612927"/>
            <a:ext cx="1562865" cy="713964"/>
          </a:xfrm>
          <a:prstGeom prst="rect">
            <a:avLst/>
          </a:prstGeom>
        </p:spPr>
      </p:pic>
      <p:pic>
        <p:nvPicPr>
          <p:cNvPr id="14" name="Picture 13">
            <a:extLst>
              <a:ext uri="{FF2B5EF4-FFF2-40B4-BE49-F238E27FC236}">
                <a16:creationId xmlns:a16="http://schemas.microsoft.com/office/drawing/2014/main" id="{1ABFEBBB-FD55-144B-B056-711497254211}"/>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545256" y="2586781"/>
            <a:ext cx="1853351" cy="462248"/>
          </a:xfrm>
          <a:prstGeom prst="rect">
            <a:avLst/>
          </a:prstGeom>
        </p:spPr>
      </p:pic>
      <p:pic>
        <p:nvPicPr>
          <p:cNvPr id="15" name="Picture 14">
            <a:extLst>
              <a:ext uri="{FF2B5EF4-FFF2-40B4-BE49-F238E27FC236}">
                <a16:creationId xmlns:a16="http://schemas.microsoft.com/office/drawing/2014/main" id="{47BD572E-78C4-BB4E-B2AB-1AF0317481B1}"/>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4396025" y="489365"/>
            <a:ext cx="2064248" cy="1238549"/>
          </a:xfrm>
          <a:prstGeom prst="rect">
            <a:avLst/>
          </a:prstGeom>
        </p:spPr>
      </p:pic>
      <p:pic>
        <p:nvPicPr>
          <p:cNvPr id="16" name="Picture 15">
            <a:extLst>
              <a:ext uri="{FF2B5EF4-FFF2-40B4-BE49-F238E27FC236}">
                <a16:creationId xmlns:a16="http://schemas.microsoft.com/office/drawing/2014/main" id="{C4617787-4BB8-0749-93A7-15573B5AD936}"/>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195043" y="2840157"/>
            <a:ext cx="1564124" cy="784017"/>
          </a:xfrm>
          <a:prstGeom prst="rect">
            <a:avLst/>
          </a:prstGeom>
        </p:spPr>
      </p:pic>
      <p:pic>
        <p:nvPicPr>
          <p:cNvPr id="17" name="Picture 16">
            <a:extLst>
              <a:ext uri="{FF2B5EF4-FFF2-40B4-BE49-F238E27FC236}">
                <a16:creationId xmlns:a16="http://schemas.microsoft.com/office/drawing/2014/main" id="{7B1BA861-5A01-B341-A1AF-80C54F2F1D9C}"/>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3131233" y="787735"/>
            <a:ext cx="1018879" cy="1090379"/>
          </a:xfrm>
          <a:prstGeom prst="rect">
            <a:avLst/>
          </a:prstGeom>
        </p:spPr>
      </p:pic>
      <p:pic>
        <p:nvPicPr>
          <p:cNvPr id="18" name="Picture 17">
            <a:extLst>
              <a:ext uri="{FF2B5EF4-FFF2-40B4-BE49-F238E27FC236}">
                <a16:creationId xmlns:a16="http://schemas.microsoft.com/office/drawing/2014/main" id="{D11F3254-8050-2740-A795-140F076A99A6}"/>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282065" y="2989123"/>
            <a:ext cx="876342" cy="875292"/>
          </a:xfrm>
          <a:prstGeom prst="rect">
            <a:avLst/>
          </a:prstGeom>
        </p:spPr>
      </p:pic>
      <p:pic>
        <p:nvPicPr>
          <p:cNvPr id="19" name="Picture 18">
            <a:extLst>
              <a:ext uri="{FF2B5EF4-FFF2-40B4-BE49-F238E27FC236}">
                <a16:creationId xmlns:a16="http://schemas.microsoft.com/office/drawing/2014/main" id="{CA0A79E6-E8FC-D44C-97BF-A97B7695A8D0}"/>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4454023" y="3162515"/>
            <a:ext cx="846527" cy="846527"/>
          </a:xfrm>
          <a:prstGeom prst="rect">
            <a:avLst/>
          </a:prstGeom>
        </p:spPr>
      </p:pic>
      <p:pic>
        <p:nvPicPr>
          <p:cNvPr id="20" name="Picture 19">
            <a:extLst>
              <a:ext uri="{FF2B5EF4-FFF2-40B4-BE49-F238E27FC236}">
                <a16:creationId xmlns:a16="http://schemas.microsoft.com/office/drawing/2014/main" id="{39EC5A13-C6BF-0F45-982F-61DE1884BFD5}"/>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5336418" y="2073446"/>
            <a:ext cx="2599955" cy="415176"/>
          </a:xfrm>
          <a:prstGeom prst="rect">
            <a:avLst/>
          </a:prstGeom>
        </p:spPr>
      </p:pic>
      <p:pic>
        <p:nvPicPr>
          <p:cNvPr id="21" name="Picture 20">
            <a:extLst>
              <a:ext uri="{FF2B5EF4-FFF2-40B4-BE49-F238E27FC236}">
                <a16:creationId xmlns:a16="http://schemas.microsoft.com/office/drawing/2014/main" id="{CB6B14E5-C307-9645-A753-281019B17F5E}"/>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6688003" y="2795794"/>
            <a:ext cx="1579632" cy="556882"/>
          </a:xfrm>
          <a:prstGeom prst="rect">
            <a:avLst/>
          </a:prstGeom>
        </p:spPr>
      </p:pic>
      <p:pic>
        <p:nvPicPr>
          <p:cNvPr id="22" name="Picture 21">
            <a:extLst>
              <a:ext uri="{FF2B5EF4-FFF2-40B4-BE49-F238E27FC236}">
                <a16:creationId xmlns:a16="http://schemas.microsoft.com/office/drawing/2014/main" id="{C49F613A-A3CE-7C4E-A638-A6220DDB4BC9}"/>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380818" y="3596896"/>
            <a:ext cx="1028646" cy="1282080"/>
          </a:xfrm>
          <a:prstGeom prst="rect">
            <a:avLst/>
          </a:prstGeom>
        </p:spPr>
      </p:pic>
      <p:pic>
        <p:nvPicPr>
          <p:cNvPr id="23" name="Picture 22">
            <a:extLst>
              <a:ext uri="{FF2B5EF4-FFF2-40B4-BE49-F238E27FC236}">
                <a16:creationId xmlns:a16="http://schemas.microsoft.com/office/drawing/2014/main" id="{8F97B082-2B0F-544F-8C8D-0FAC98D789B6}"/>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4221222" y="1535439"/>
            <a:ext cx="971283" cy="976996"/>
          </a:xfrm>
          <a:prstGeom prst="rect">
            <a:avLst/>
          </a:prstGeom>
        </p:spPr>
      </p:pic>
      <p:pic>
        <p:nvPicPr>
          <p:cNvPr id="24" name="Picture 23">
            <a:extLst>
              <a:ext uri="{FF2B5EF4-FFF2-40B4-BE49-F238E27FC236}">
                <a16:creationId xmlns:a16="http://schemas.microsoft.com/office/drawing/2014/main" id="{4D3DF850-650C-DC45-85D7-15413F382332}"/>
              </a:ext>
            </a:extLst>
          </p:cNvPr>
          <p:cNvPicPr>
            <a:picLocks noChangeAspect="1"/>
          </p:cNvPicPr>
          <p:nvPr/>
        </p:nvPicPr>
        <p:blipFill>
          <a:blip r:embed="rId34"/>
          <a:stretch>
            <a:fillRect/>
          </a:stretch>
        </p:blipFill>
        <p:spPr>
          <a:xfrm>
            <a:off x="4825249" y="4047788"/>
            <a:ext cx="812800" cy="812800"/>
          </a:xfrm>
          <a:prstGeom prst="rect">
            <a:avLst/>
          </a:prstGeom>
        </p:spPr>
      </p:pic>
    </p:spTree>
    <p:extLst>
      <p:ext uri="{BB962C8B-B14F-4D97-AF65-F5344CB8AC3E}">
        <p14:creationId xmlns:p14="http://schemas.microsoft.com/office/powerpoint/2010/main" val="1741000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Why Terraform?</a:t>
            </a:r>
          </a:p>
        </p:txBody>
      </p:sp>
      <p:sp>
        <p:nvSpPr>
          <p:cNvPr id="9" name="Content Placeholder 8"/>
          <p:cNvSpPr>
            <a:spLocks noGrp="1"/>
          </p:cNvSpPr>
          <p:nvPr>
            <p:ph sz="quarter" idx="11"/>
          </p:nvPr>
        </p:nvSpPr>
        <p:spPr>
          <a:xfrm>
            <a:off x="4257640" y="1984777"/>
            <a:ext cx="4415535" cy="1732156"/>
          </a:xfrm>
        </p:spPr>
        <p:txBody>
          <a:bodyPr/>
          <a:lstStyle/>
          <a:p>
            <a:pPr marL="0" indent="0" algn="just">
              <a:buNone/>
            </a:pPr>
            <a:r>
              <a:rPr lang="en-GB" dirty="0"/>
              <a:t>Terraform provides a flexible abstraction of resources and providers. This model allows for representing everything from physical hardware, virtual machines, and containers, to email and DNS providers. Because of this flexibility, Terraform can be used to solve many different problems. This means there are a number of existing tools that overlap with the capabilities of Terraform. We compare Terraform to a number of these tools, but it should be noted that Terraform is not mutually exclusive with other systems. It can be used to manage a single application, or the entire datacentre.</a:t>
            </a:r>
            <a:endParaRPr lang="en-GB" b="1" dirty="0"/>
          </a:p>
          <a:p>
            <a:pPr algn="just"/>
            <a:endParaRPr lang="en-GB" dirty="0"/>
          </a:p>
        </p:txBody>
      </p:sp>
      <p:sp>
        <p:nvSpPr>
          <p:cNvPr id="5" name="Slide Number Placeholder 4">
            <a:extLst>
              <a:ext uri="{FF2B5EF4-FFF2-40B4-BE49-F238E27FC236}">
                <a16:creationId xmlns:a16="http://schemas.microsoft.com/office/drawing/2014/main" id="{A0B887B2-5B81-1D4E-A26D-E8BF86D8C354}"/>
              </a:ext>
            </a:extLst>
          </p:cNvPr>
          <p:cNvSpPr>
            <a:spLocks noGrp="1"/>
          </p:cNvSpPr>
          <p:nvPr>
            <p:ph type="sldNum" sz="quarter" idx="4"/>
          </p:nvPr>
        </p:nvSpPr>
        <p:spPr/>
        <p:txBody>
          <a:bodyPr/>
          <a:lstStyle/>
          <a:p>
            <a:fld id="{3A707DD9-E92B-45E8-BE0A-E6B2EDF345EB}" type="slidenum">
              <a:rPr lang="en-US" smtClean="0"/>
              <a:pPr/>
              <a:t>16</a:t>
            </a:fld>
            <a:endParaRPr lang="en-US" dirty="0"/>
          </a:p>
        </p:txBody>
      </p:sp>
      <p:sp>
        <p:nvSpPr>
          <p:cNvPr id="3" name="Content Placeholder 2">
            <a:extLst>
              <a:ext uri="{FF2B5EF4-FFF2-40B4-BE49-F238E27FC236}">
                <a16:creationId xmlns:a16="http://schemas.microsoft.com/office/drawing/2014/main" id="{C37CB93F-444D-AE40-81FD-64BF682ED7FC}"/>
              </a:ext>
            </a:extLst>
          </p:cNvPr>
          <p:cNvSpPr>
            <a:spLocks noGrp="1"/>
          </p:cNvSpPr>
          <p:nvPr>
            <p:ph sz="quarter" idx="10"/>
          </p:nvPr>
        </p:nvSpPr>
        <p:spPr>
          <a:xfrm>
            <a:off x="357189" y="801049"/>
            <a:ext cx="3330148" cy="2441878"/>
          </a:xfrm>
        </p:spPr>
        <p:txBody>
          <a:bodyPr/>
          <a:lstStyle/>
          <a:p>
            <a:r>
              <a:rPr lang="en-US" dirty="0"/>
              <a:t>Opensource</a:t>
            </a:r>
            <a:endParaRPr lang="ru-RU" dirty="0"/>
          </a:p>
          <a:p>
            <a:r>
              <a:rPr lang="en-GB" dirty="0"/>
              <a:t>Mature and Cutting Edge</a:t>
            </a:r>
            <a:endParaRPr lang="en-US" dirty="0"/>
          </a:p>
          <a:p>
            <a:r>
              <a:rPr lang="en-GB" dirty="0"/>
              <a:t>Provisioning tool</a:t>
            </a:r>
          </a:p>
          <a:p>
            <a:r>
              <a:rPr lang="en-GB" dirty="0"/>
              <a:t>Cloud agnostic</a:t>
            </a:r>
            <a:r>
              <a:rPr lang="ru-RU" dirty="0"/>
              <a:t> </a:t>
            </a:r>
            <a:r>
              <a:rPr lang="en-US" dirty="0"/>
              <a:t>syntax</a:t>
            </a:r>
            <a:endParaRPr lang="en-GB" dirty="0"/>
          </a:p>
          <a:p>
            <a:r>
              <a:rPr lang="en-US" dirty="0"/>
              <a:t>State instead Master server/Agent</a:t>
            </a:r>
            <a:endParaRPr lang="en-GB" dirty="0"/>
          </a:p>
          <a:p>
            <a:r>
              <a:rPr lang="en-GB" dirty="0"/>
              <a:t>Large community</a:t>
            </a:r>
          </a:p>
          <a:p>
            <a:r>
              <a:rPr lang="en-GB" dirty="0"/>
              <a:t>Declarative syntax (vs procedural)</a:t>
            </a:r>
          </a:p>
          <a:p>
            <a:r>
              <a:rPr lang="en-GB" dirty="0"/>
              <a:t>Simple and powerful language</a:t>
            </a:r>
          </a:p>
          <a:p>
            <a:r>
              <a:rPr lang="en-GB" dirty="0"/>
              <a:t>Immutable infrastructure</a:t>
            </a:r>
            <a:endParaRPr lang="en-PL" dirty="0"/>
          </a:p>
        </p:txBody>
      </p:sp>
      <p:pic>
        <p:nvPicPr>
          <p:cNvPr id="10" name="Picture 9">
            <a:extLst>
              <a:ext uri="{FF2B5EF4-FFF2-40B4-BE49-F238E27FC236}">
                <a16:creationId xmlns:a16="http://schemas.microsoft.com/office/drawing/2014/main" id="{79F2A86F-3278-2649-8C0A-D21D6FF67BCF}"/>
              </a:ext>
            </a:extLst>
          </p:cNvPr>
          <p:cNvPicPr>
            <a:picLocks noChangeAspect="1"/>
          </p:cNvPicPr>
          <p:nvPr/>
        </p:nvPicPr>
        <p:blipFill>
          <a:blip r:embed="rId3"/>
          <a:stretch>
            <a:fillRect/>
          </a:stretch>
        </p:blipFill>
        <p:spPr>
          <a:xfrm>
            <a:off x="4821371" y="862216"/>
            <a:ext cx="3175000" cy="762000"/>
          </a:xfrm>
          <a:prstGeom prst="rect">
            <a:avLst/>
          </a:prstGeom>
        </p:spPr>
      </p:pic>
      <p:grpSp>
        <p:nvGrpSpPr>
          <p:cNvPr id="34" name="Group 33">
            <a:extLst>
              <a:ext uri="{FF2B5EF4-FFF2-40B4-BE49-F238E27FC236}">
                <a16:creationId xmlns:a16="http://schemas.microsoft.com/office/drawing/2014/main" id="{6B4BC7D1-5994-1849-B847-0505D9D4ADCB}"/>
              </a:ext>
            </a:extLst>
          </p:cNvPr>
          <p:cNvGrpSpPr/>
          <p:nvPr/>
        </p:nvGrpSpPr>
        <p:grpSpPr>
          <a:xfrm>
            <a:off x="4020930" y="1572637"/>
            <a:ext cx="4821350" cy="520545"/>
            <a:chOff x="4020930" y="1572637"/>
            <a:chExt cx="4821350" cy="520545"/>
          </a:xfrm>
        </p:grpSpPr>
        <p:pic>
          <p:nvPicPr>
            <p:cNvPr id="15" name="Picture 14">
              <a:extLst>
                <a:ext uri="{FF2B5EF4-FFF2-40B4-BE49-F238E27FC236}">
                  <a16:creationId xmlns:a16="http://schemas.microsoft.com/office/drawing/2014/main" id="{E9F7DA87-84C9-444A-B989-FBB03CA366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4160253" y="1572637"/>
              <a:ext cx="832872" cy="520545"/>
            </a:xfrm>
            <a:prstGeom prst="rect">
              <a:avLst/>
            </a:prstGeom>
          </p:spPr>
        </p:pic>
        <p:cxnSp>
          <p:nvCxnSpPr>
            <p:cNvPr id="18" name="Straight Connector 17">
              <a:extLst>
                <a:ext uri="{FF2B5EF4-FFF2-40B4-BE49-F238E27FC236}">
                  <a16:creationId xmlns:a16="http://schemas.microsoft.com/office/drawing/2014/main" id="{0AB4E359-90F4-0E49-A120-2599779ABD76}"/>
                </a:ext>
              </a:extLst>
            </p:cNvPr>
            <p:cNvCxnSpPr>
              <a:cxnSpLocks/>
            </p:cNvCxnSpPr>
            <p:nvPr/>
          </p:nvCxnSpPr>
          <p:spPr>
            <a:xfrm>
              <a:off x="4846970" y="1870788"/>
              <a:ext cx="3995310"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1ABFA7-789C-3143-91BD-ED53A4127421}"/>
                </a:ext>
              </a:extLst>
            </p:cNvPr>
            <p:cNvCxnSpPr>
              <a:cxnSpLocks/>
            </p:cNvCxnSpPr>
            <p:nvPr/>
          </p:nvCxnSpPr>
          <p:spPr>
            <a:xfrm>
              <a:off x="4020930" y="1872296"/>
              <a:ext cx="295038" cy="0"/>
            </a:xfrm>
            <a:prstGeom prst="line">
              <a:avLst/>
            </a:prstGeom>
            <a:ln w="4762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4ECD0BA-B8C3-4D4E-BB11-AA75E17D0033}"/>
              </a:ext>
            </a:extLst>
          </p:cNvPr>
          <p:cNvGrpSpPr/>
          <p:nvPr/>
        </p:nvGrpSpPr>
        <p:grpSpPr>
          <a:xfrm>
            <a:off x="4019571" y="3560586"/>
            <a:ext cx="4821350" cy="520545"/>
            <a:chOff x="4019571" y="3526296"/>
            <a:chExt cx="4821350" cy="520545"/>
          </a:xfrm>
        </p:grpSpPr>
        <p:pic>
          <p:nvPicPr>
            <p:cNvPr id="28" name="Picture 27">
              <a:extLst>
                <a:ext uri="{FF2B5EF4-FFF2-40B4-BE49-F238E27FC236}">
                  <a16:creationId xmlns:a16="http://schemas.microsoft.com/office/drawing/2014/main" id="{AC36EC6F-FC15-B740-8BD2-56331C23441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68726" y="3526296"/>
              <a:ext cx="832872" cy="520545"/>
            </a:xfrm>
            <a:prstGeom prst="rect">
              <a:avLst/>
            </a:prstGeom>
          </p:spPr>
        </p:pic>
        <p:cxnSp>
          <p:nvCxnSpPr>
            <p:cNvPr id="29" name="Straight Connector 28">
              <a:extLst>
                <a:ext uri="{FF2B5EF4-FFF2-40B4-BE49-F238E27FC236}">
                  <a16:creationId xmlns:a16="http://schemas.microsoft.com/office/drawing/2014/main" id="{2CF38D2F-1007-374B-A820-0FD5E19B7C8E}"/>
                </a:ext>
              </a:extLst>
            </p:cNvPr>
            <p:cNvCxnSpPr>
              <a:cxnSpLocks/>
            </p:cNvCxnSpPr>
            <p:nvPr/>
          </p:nvCxnSpPr>
          <p:spPr>
            <a:xfrm rot="10800000">
              <a:off x="4019571" y="3748690"/>
              <a:ext cx="3995310"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6FEE9C-039A-574A-9117-B36BDDE8730F}"/>
                </a:ext>
              </a:extLst>
            </p:cNvPr>
            <p:cNvCxnSpPr>
              <a:cxnSpLocks/>
            </p:cNvCxnSpPr>
            <p:nvPr/>
          </p:nvCxnSpPr>
          <p:spPr>
            <a:xfrm rot="10800000">
              <a:off x="8545883" y="3747182"/>
              <a:ext cx="295038" cy="0"/>
            </a:xfrm>
            <a:prstGeom prst="line">
              <a:avLst/>
            </a:prstGeom>
            <a:ln w="4762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423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What next?</a:t>
            </a:r>
          </a:p>
        </p:txBody>
      </p:sp>
      <p:sp>
        <p:nvSpPr>
          <p:cNvPr id="5" name="Slide Number Placeholder 4">
            <a:extLst>
              <a:ext uri="{FF2B5EF4-FFF2-40B4-BE49-F238E27FC236}">
                <a16:creationId xmlns:a16="http://schemas.microsoft.com/office/drawing/2014/main" id="{A0B887B2-5B81-1D4E-A26D-E8BF86D8C354}"/>
              </a:ext>
            </a:extLst>
          </p:cNvPr>
          <p:cNvSpPr>
            <a:spLocks noGrp="1"/>
          </p:cNvSpPr>
          <p:nvPr>
            <p:ph type="sldNum" sz="quarter" idx="4"/>
          </p:nvPr>
        </p:nvSpPr>
        <p:spPr/>
        <p:txBody>
          <a:bodyPr/>
          <a:lstStyle/>
          <a:p>
            <a:fld id="{3A707DD9-E92B-45E8-BE0A-E6B2EDF345EB}" type="slidenum">
              <a:rPr lang="en-US" smtClean="0"/>
              <a:pPr/>
              <a:t>17</a:t>
            </a:fld>
            <a:endParaRPr lang="en-US" dirty="0"/>
          </a:p>
        </p:txBody>
      </p:sp>
      <p:sp>
        <p:nvSpPr>
          <p:cNvPr id="3" name="Content Placeholder 2">
            <a:extLst>
              <a:ext uri="{FF2B5EF4-FFF2-40B4-BE49-F238E27FC236}">
                <a16:creationId xmlns:a16="http://schemas.microsoft.com/office/drawing/2014/main" id="{C37CB93F-444D-AE40-81FD-64BF682ED7FC}"/>
              </a:ext>
            </a:extLst>
          </p:cNvPr>
          <p:cNvSpPr>
            <a:spLocks noGrp="1"/>
          </p:cNvSpPr>
          <p:nvPr>
            <p:ph sz="quarter" idx="10"/>
          </p:nvPr>
        </p:nvSpPr>
        <p:spPr>
          <a:xfrm>
            <a:off x="357189" y="801049"/>
            <a:ext cx="1939444" cy="2441878"/>
          </a:xfrm>
        </p:spPr>
        <p:txBody>
          <a:bodyPr/>
          <a:lstStyle/>
          <a:p>
            <a:r>
              <a:rPr lang="en-US" dirty="0"/>
              <a:t>Remote state</a:t>
            </a:r>
          </a:p>
          <a:p>
            <a:r>
              <a:rPr lang="en-US" dirty="0"/>
              <a:t>Other providers</a:t>
            </a:r>
          </a:p>
          <a:p>
            <a:r>
              <a:rPr lang="en-US" dirty="0"/>
              <a:t>Modules</a:t>
            </a:r>
          </a:p>
          <a:p>
            <a:r>
              <a:rPr lang="en-US" dirty="0"/>
              <a:t>Terraform in CI/CD pipelines</a:t>
            </a:r>
          </a:p>
          <a:p>
            <a:r>
              <a:rPr lang="en-US" dirty="0" err="1"/>
              <a:t>null_provider</a:t>
            </a:r>
            <a:endParaRPr lang="en-US" dirty="0"/>
          </a:p>
          <a:p>
            <a:r>
              <a:rPr lang="en-US" dirty="0"/>
              <a:t>Unit Testing</a:t>
            </a:r>
          </a:p>
          <a:p>
            <a:r>
              <a:rPr lang="en-US" dirty="0"/>
              <a:t>Security check</a:t>
            </a:r>
          </a:p>
          <a:p>
            <a:r>
              <a:rPr lang="en-US" dirty="0"/>
              <a:t>Terraform Cloud</a:t>
            </a:r>
          </a:p>
          <a:p>
            <a:r>
              <a:rPr lang="en-US" dirty="0"/>
              <a:t>Tools</a:t>
            </a:r>
          </a:p>
          <a:p>
            <a:r>
              <a:rPr lang="en-US" dirty="0"/>
              <a:t>…</a:t>
            </a:r>
          </a:p>
        </p:txBody>
      </p:sp>
      <p:pic>
        <p:nvPicPr>
          <p:cNvPr id="12" name="Picture 11">
            <a:extLst>
              <a:ext uri="{FF2B5EF4-FFF2-40B4-BE49-F238E27FC236}">
                <a16:creationId xmlns:a16="http://schemas.microsoft.com/office/drawing/2014/main" id="{255A13EE-5A58-414F-AC55-9DFF9B185A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6397" y="1285875"/>
            <a:ext cx="1984375" cy="2571750"/>
          </a:xfrm>
          <a:prstGeom prst="rect">
            <a:avLst/>
          </a:prstGeom>
        </p:spPr>
      </p:pic>
    </p:spTree>
    <p:extLst>
      <p:ext uri="{BB962C8B-B14F-4D97-AF65-F5344CB8AC3E}">
        <p14:creationId xmlns:p14="http://schemas.microsoft.com/office/powerpoint/2010/main" val="402599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1" y="2108835"/>
            <a:ext cx="9143999" cy="925829"/>
          </a:xfrm>
        </p:spPr>
        <p:txBody>
          <a:bodyPr/>
          <a:lstStyle/>
          <a:p>
            <a:pPr>
              <a:spcBef>
                <a:spcPts val="0"/>
              </a:spcBef>
              <a:spcAft>
                <a:spcPts val="4200"/>
              </a:spcAft>
            </a:pPr>
            <a:r>
              <a:rPr lang="en-US" sz="3600" b="1" dirty="0"/>
              <a:t>QUESTIONS</a:t>
            </a:r>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18</a:t>
            </a:fld>
            <a:endParaRPr lang="en-US" dirty="0"/>
          </a:p>
        </p:txBody>
      </p:sp>
    </p:spTree>
    <p:extLst>
      <p:ext uri="{BB962C8B-B14F-4D97-AF65-F5344CB8AC3E}">
        <p14:creationId xmlns:p14="http://schemas.microsoft.com/office/powerpoint/2010/main" val="2449292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0" y="505184"/>
            <a:ext cx="9143999" cy="925829"/>
          </a:xfrm>
        </p:spPr>
        <p:txBody>
          <a:bodyPr/>
          <a:lstStyle/>
          <a:p>
            <a:pPr>
              <a:spcBef>
                <a:spcPts val="0"/>
              </a:spcBef>
              <a:spcAft>
                <a:spcPts val="4200"/>
              </a:spcAft>
            </a:pPr>
            <a:r>
              <a:rPr lang="en-US" sz="3600" b="1" dirty="0"/>
              <a:t>THE END</a:t>
            </a:r>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19</a:t>
            </a:fld>
            <a:endParaRPr lang="en-US" dirty="0"/>
          </a:p>
        </p:txBody>
      </p:sp>
      <p:pic>
        <p:nvPicPr>
          <p:cNvPr id="3" name="Picture 2">
            <a:extLst>
              <a:ext uri="{FF2B5EF4-FFF2-40B4-BE49-F238E27FC236}">
                <a16:creationId xmlns:a16="http://schemas.microsoft.com/office/drawing/2014/main" id="{8919B66B-3336-884E-B97D-9F1576B313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89245" y="1298100"/>
            <a:ext cx="1965509" cy="2547300"/>
          </a:xfrm>
          <a:prstGeom prst="rect">
            <a:avLst/>
          </a:prstGeom>
        </p:spPr>
      </p:pic>
    </p:spTree>
    <p:extLst>
      <p:ext uri="{BB962C8B-B14F-4D97-AF65-F5344CB8AC3E}">
        <p14:creationId xmlns:p14="http://schemas.microsoft.com/office/powerpoint/2010/main" val="3004448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Code</a:t>
            </a:r>
          </a:p>
        </p:txBody>
      </p:sp>
      <p:sp>
        <p:nvSpPr>
          <p:cNvPr id="3" name="Content Placeholder 2"/>
          <p:cNvSpPr>
            <a:spLocks noGrp="1"/>
          </p:cNvSpPr>
          <p:nvPr>
            <p:ph sz="quarter" idx="10"/>
          </p:nvPr>
        </p:nvSpPr>
        <p:spPr>
          <a:xfrm>
            <a:off x="357188" y="898131"/>
            <a:ext cx="8429625" cy="301753"/>
          </a:xfrm>
        </p:spPr>
        <p:txBody>
          <a:bodyPr/>
          <a:lstStyle/>
          <a:p>
            <a:pPr marL="0" indent="0">
              <a:spcBef>
                <a:spcPts val="0"/>
              </a:spcBef>
              <a:spcAft>
                <a:spcPts val="0"/>
              </a:spcAft>
              <a:buNone/>
            </a:pPr>
            <a:r>
              <a:rPr lang="en-GB" b="1" i="1" dirty="0"/>
              <a:t>Infrastructure as Code </a:t>
            </a:r>
            <a:r>
              <a:rPr lang="en-GB" dirty="0"/>
              <a:t>(</a:t>
            </a:r>
            <a:r>
              <a:rPr lang="en-GB" b="1" dirty="0"/>
              <a:t>IaC</a:t>
            </a:r>
            <a:r>
              <a:rPr lang="en-GB" dirty="0"/>
              <a:t>) is the managing and provisioning of infrastructure through code instead of through manual processes</a:t>
            </a:r>
          </a:p>
        </p:txBody>
      </p:sp>
      <p:sp>
        <p:nvSpPr>
          <p:cNvPr id="4" name="Content Placeholder 2">
            <a:extLst>
              <a:ext uri="{FF2B5EF4-FFF2-40B4-BE49-F238E27FC236}">
                <a16:creationId xmlns:a16="http://schemas.microsoft.com/office/drawing/2014/main" id="{981C794C-3EC5-244A-B0AC-D0F33F788058}"/>
              </a:ext>
            </a:extLst>
          </p:cNvPr>
          <p:cNvSpPr txBox="1">
            <a:spLocks/>
          </p:cNvSpPr>
          <p:nvPr/>
        </p:nvSpPr>
        <p:spPr>
          <a:xfrm>
            <a:off x="357187" y="1199884"/>
            <a:ext cx="8429625" cy="873465"/>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b="1" i="1" dirty="0"/>
              <a:t>Pros</a:t>
            </a:r>
            <a:r>
              <a:rPr lang="en-GB" dirty="0"/>
              <a:t>:</a:t>
            </a:r>
          </a:p>
          <a:p>
            <a:pPr>
              <a:spcBef>
                <a:spcPts val="0"/>
              </a:spcBef>
              <a:spcAft>
                <a:spcPts val="0"/>
              </a:spcAft>
              <a:buFontTx/>
              <a:buChar char="-"/>
            </a:pPr>
            <a:r>
              <a:rPr lang="en-GB" dirty="0"/>
              <a:t>I can store/extend/update infrastructure in several lines of code because they are files in the repository</a:t>
            </a:r>
          </a:p>
          <a:p>
            <a:pPr>
              <a:spcBef>
                <a:spcPts val="0"/>
              </a:spcBef>
              <a:spcAft>
                <a:spcPts val="0"/>
              </a:spcAft>
              <a:buFontTx/>
              <a:buChar char="-"/>
            </a:pPr>
            <a:r>
              <a:rPr lang="en-GB" dirty="0"/>
              <a:t>I can share my infrastructure with other teams or people</a:t>
            </a:r>
            <a:r>
              <a:rPr lang="en-US" dirty="0"/>
              <a:t>, review and track all changes in one place</a:t>
            </a:r>
          </a:p>
          <a:p>
            <a:pPr>
              <a:spcBef>
                <a:spcPts val="0"/>
              </a:spcBef>
              <a:spcAft>
                <a:spcPts val="0"/>
              </a:spcAft>
              <a:buFontTx/>
              <a:buChar char="-"/>
            </a:pPr>
            <a:r>
              <a:rPr lang="en-GB" dirty="0"/>
              <a:t>???</a:t>
            </a:r>
          </a:p>
        </p:txBody>
      </p:sp>
      <p:sp>
        <p:nvSpPr>
          <p:cNvPr id="5" name="Content Placeholder 2">
            <a:extLst>
              <a:ext uri="{FF2B5EF4-FFF2-40B4-BE49-F238E27FC236}">
                <a16:creationId xmlns:a16="http://schemas.microsoft.com/office/drawing/2014/main" id="{30EA7903-B182-9742-9B38-DCBCFDA8997E}"/>
              </a:ext>
            </a:extLst>
          </p:cNvPr>
          <p:cNvSpPr txBox="1">
            <a:spLocks/>
          </p:cNvSpPr>
          <p:nvPr/>
        </p:nvSpPr>
        <p:spPr>
          <a:xfrm>
            <a:off x="357186" y="2073349"/>
            <a:ext cx="8429625" cy="409015"/>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b="1" i="1" dirty="0"/>
              <a:t>Cons</a:t>
            </a:r>
            <a:r>
              <a:rPr lang="en-GB" dirty="0"/>
              <a:t>:</a:t>
            </a:r>
          </a:p>
          <a:p>
            <a:pPr>
              <a:spcBef>
                <a:spcPts val="0"/>
              </a:spcBef>
              <a:spcAft>
                <a:spcPts val="0"/>
              </a:spcAft>
              <a:buFontTx/>
              <a:buChar char="-"/>
            </a:pPr>
            <a:r>
              <a:rPr lang="en-GB" dirty="0"/>
              <a:t>???</a:t>
            </a:r>
          </a:p>
        </p:txBody>
      </p:sp>
      <p:sp>
        <p:nvSpPr>
          <p:cNvPr id="6" name="Slide Number Placeholder 5">
            <a:extLst>
              <a:ext uri="{FF2B5EF4-FFF2-40B4-BE49-F238E27FC236}">
                <a16:creationId xmlns:a16="http://schemas.microsoft.com/office/drawing/2014/main" id="{1CB47906-F129-944F-8BE5-91CA10921C15}"/>
              </a:ext>
            </a:extLst>
          </p:cNvPr>
          <p:cNvSpPr>
            <a:spLocks noGrp="1"/>
          </p:cNvSpPr>
          <p:nvPr>
            <p:ph type="sldNum" sz="quarter" idx="4"/>
          </p:nvPr>
        </p:nvSpPr>
        <p:spPr>
          <a:xfrm>
            <a:off x="7413441" y="4826639"/>
            <a:ext cx="1373372" cy="316862"/>
          </a:xfrm>
        </p:spPr>
        <p:txBody>
          <a:bodyPr/>
          <a:lstStyle/>
          <a:p>
            <a:fld id="{3A707DD9-E92B-45E8-BE0A-E6B2EDF345EB}" type="slidenum">
              <a:rPr lang="en-US" smtClean="0"/>
              <a:pPr/>
              <a:t>2</a:t>
            </a:fld>
            <a:endParaRPr lang="en-US" dirty="0"/>
          </a:p>
        </p:txBody>
      </p:sp>
    </p:spTree>
    <p:extLst>
      <p:ext uri="{BB962C8B-B14F-4D97-AF65-F5344CB8AC3E}">
        <p14:creationId xmlns:p14="http://schemas.microsoft.com/office/powerpoint/2010/main" val="37114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Terraform by HashiCorp</a:t>
            </a:r>
          </a:p>
        </p:txBody>
      </p:sp>
      <p:sp>
        <p:nvSpPr>
          <p:cNvPr id="3" name="Content Placeholder 2"/>
          <p:cNvSpPr>
            <a:spLocks noGrp="1"/>
          </p:cNvSpPr>
          <p:nvPr>
            <p:ph sz="quarter" idx="10"/>
          </p:nvPr>
        </p:nvSpPr>
        <p:spPr>
          <a:xfrm>
            <a:off x="357188" y="1018674"/>
            <a:ext cx="8429625" cy="401596"/>
          </a:xfrm>
        </p:spPr>
        <p:txBody>
          <a:bodyPr/>
          <a:lstStyle/>
          <a:p>
            <a:pPr marL="0" indent="0">
              <a:spcBef>
                <a:spcPts val="0"/>
              </a:spcBef>
              <a:spcAft>
                <a:spcPts val="0"/>
              </a:spcAft>
              <a:buNone/>
            </a:pPr>
            <a:r>
              <a:rPr lang="en-GB" dirty="0"/>
              <a:t>Terraform is a tool for building, changing, and versioning infrastructure safely and efficiently. Terraform can manage existing and popular service providers as well as custom in-house solutions</a:t>
            </a:r>
          </a:p>
        </p:txBody>
      </p:sp>
      <p:pic>
        <p:nvPicPr>
          <p:cNvPr id="5" name="Picture 4">
            <a:extLst>
              <a:ext uri="{FF2B5EF4-FFF2-40B4-BE49-F238E27FC236}">
                <a16:creationId xmlns:a16="http://schemas.microsoft.com/office/drawing/2014/main" id="{B96AB15C-4FC3-FE4E-A27F-BB23A3322E06}"/>
              </a:ext>
            </a:extLst>
          </p:cNvPr>
          <p:cNvPicPr>
            <a:picLocks noChangeAspect="1"/>
          </p:cNvPicPr>
          <p:nvPr/>
        </p:nvPicPr>
        <p:blipFill>
          <a:blip r:embed="rId3"/>
          <a:stretch>
            <a:fillRect/>
          </a:stretch>
        </p:blipFill>
        <p:spPr>
          <a:xfrm>
            <a:off x="5400591" y="1420270"/>
            <a:ext cx="3530600" cy="2489200"/>
          </a:xfrm>
          <a:prstGeom prst="rect">
            <a:avLst/>
          </a:prstGeom>
        </p:spPr>
      </p:pic>
      <p:sp>
        <p:nvSpPr>
          <p:cNvPr id="6" name="Content Placeholder 2">
            <a:extLst>
              <a:ext uri="{FF2B5EF4-FFF2-40B4-BE49-F238E27FC236}">
                <a16:creationId xmlns:a16="http://schemas.microsoft.com/office/drawing/2014/main" id="{1E113254-4B5C-6249-9A72-5C911198213F}"/>
              </a:ext>
            </a:extLst>
          </p:cNvPr>
          <p:cNvSpPr txBox="1">
            <a:spLocks/>
          </p:cNvSpPr>
          <p:nvPr/>
        </p:nvSpPr>
        <p:spPr>
          <a:xfrm>
            <a:off x="357187" y="1655950"/>
            <a:ext cx="8429625" cy="830575"/>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dirty="0"/>
              <a:t>website: </a:t>
            </a:r>
            <a:r>
              <a:rPr lang="en-GB" dirty="0">
                <a:hlinkClick r:id="rId4"/>
              </a:rPr>
              <a:t>https://www.terraform.io/</a:t>
            </a:r>
            <a:endParaRPr lang="en-GB" dirty="0"/>
          </a:p>
          <a:p>
            <a:pPr marL="0" indent="0">
              <a:spcBef>
                <a:spcPts val="0"/>
              </a:spcBef>
              <a:spcAft>
                <a:spcPts val="0"/>
              </a:spcAft>
              <a:buFont typeface="Arial" panose="020B0604020202020204" pitchFamily="34" charset="0"/>
              <a:buNone/>
            </a:pPr>
            <a:r>
              <a:rPr lang="en-GB" dirty="0"/>
              <a:t>sources: </a:t>
            </a:r>
            <a:r>
              <a:rPr lang="en-GB" dirty="0">
                <a:hlinkClick r:id="rId5"/>
              </a:rPr>
              <a:t>https://github.com/hashicorp/terraform</a:t>
            </a:r>
            <a:endParaRPr lang="en-GB" dirty="0"/>
          </a:p>
          <a:p>
            <a:pPr marL="0" indent="0">
              <a:spcBef>
                <a:spcPts val="0"/>
              </a:spcBef>
              <a:spcAft>
                <a:spcPts val="0"/>
              </a:spcAft>
              <a:buFont typeface="Arial" panose="020B0604020202020204" pitchFamily="34" charset="0"/>
              <a:buNone/>
            </a:pPr>
            <a:r>
              <a:rPr lang="en-GB" dirty="0"/>
              <a:t>forum: </a:t>
            </a:r>
            <a:r>
              <a:rPr lang="en-GB" dirty="0">
                <a:hlinkClick r:id="rId6"/>
              </a:rPr>
              <a:t>https://discuss.hashicorp.com/c/terraform-core/27</a:t>
            </a:r>
            <a:endParaRPr lang="en-GB" dirty="0"/>
          </a:p>
          <a:p>
            <a:pPr marL="0" indent="0">
              <a:spcBef>
                <a:spcPts val="0"/>
              </a:spcBef>
              <a:spcAft>
                <a:spcPts val="0"/>
              </a:spcAft>
              <a:buFont typeface="Arial" panose="020B0604020202020204" pitchFamily="34" charset="0"/>
              <a:buNone/>
            </a:pPr>
            <a:r>
              <a:rPr lang="en-GB" dirty="0"/>
              <a:t>tool: </a:t>
            </a:r>
            <a:r>
              <a:rPr lang="en-GB" dirty="0">
                <a:hlinkClick r:id="rId7"/>
              </a:rPr>
              <a:t>Terraform CLI</a:t>
            </a:r>
            <a:endParaRPr lang="en-GB" dirty="0"/>
          </a:p>
        </p:txBody>
      </p:sp>
      <p:sp>
        <p:nvSpPr>
          <p:cNvPr id="7" name="Content Placeholder 2">
            <a:extLst>
              <a:ext uri="{FF2B5EF4-FFF2-40B4-BE49-F238E27FC236}">
                <a16:creationId xmlns:a16="http://schemas.microsoft.com/office/drawing/2014/main" id="{66790677-99EB-1041-B966-0A6E4C6AF7CB}"/>
              </a:ext>
            </a:extLst>
          </p:cNvPr>
          <p:cNvSpPr txBox="1">
            <a:spLocks/>
          </p:cNvSpPr>
          <p:nvPr/>
        </p:nvSpPr>
        <p:spPr>
          <a:xfrm>
            <a:off x="357184" y="2664870"/>
            <a:ext cx="8429625" cy="1066255"/>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dirty="0"/>
              <a:t>Key features:</a:t>
            </a:r>
          </a:p>
          <a:p>
            <a:pPr>
              <a:spcBef>
                <a:spcPts val="0"/>
              </a:spcBef>
              <a:spcAft>
                <a:spcPts val="0"/>
              </a:spcAft>
              <a:buFontTx/>
              <a:buChar char="-"/>
            </a:pPr>
            <a:r>
              <a:rPr lang="en-GB" dirty="0"/>
              <a:t>Infrastructure as Code</a:t>
            </a:r>
          </a:p>
          <a:p>
            <a:pPr>
              <a:spcBef>
                <a:spcPts val="0"/>
              </a:spcBef>
              <a:spcAft>
                <a:spcPts val="0"/>
              </a:spcAft>
              <a:buFontTx/>
              <a:buChar char="-"/>
            </a:pPr>
            <a:r>
              <a:rPr lang="en-GB" dirty="0"/>
              <a:t>Execution Plans</a:t>
            </a:r>
          </a:p>
          <a:p>
            <a:pPr>
              <a:spcBef>
                <a:spcPts val="0"/>
              </a:spcBef>
              <a:spcAft>
                <a:spcPts val="0"/>
              </a:spcAft>
              <a:buFontTx/>
              <a:buChar char="-"/>
            </a:pPr>
            <a:r>
              <a:rPr lang="en-GB" dirty="0"/>
              <a:t>Resource Graph</a:t>
            </a:r>
          </a:p>
          <a:p>
            <a:pPr>
              <a:spcBef>
                <a:spcPts val="0"/>
              </a:spcBef>
              <a:spcAft>
                <a:spcPts val="0"/>
              </a:spcAft>
              <a:buFontTx/>
              <a:buChar char="-"/>
            </a:pPr>
            <a:r>
              <a:rPr lang="en-GB" dirty="0"/>
              <a:t>Change Automation</a:t>
            </a:r>
          </a:p>
        </p:txBody>
      </p:sp>
      <p:sp>
        <p:nvSpPr>
          <p:cNvPr id="8" name="Content Placeholder 2">
            <a:extLst>
              <a:ext uri="{FF2B5EF4-FFF2-40B4-BE49-F238E27FC236}">
                <a16:creationId xmlns:a16="http://schemas.microsoft.com/office/drawing/2014/main" id="{3998B38E-7516-3A4A-B4C6-3C6579B158C3}"/>
              </a:ext>
            </a:extLst>
          </p:cNvPr>
          <p:cNvSpPr txBox="1">
            <a:spLocks/>
          </p:cNvSpPr>
          <p:nvPr/>
        </p:nvSpPr>
        <p:spPr>
          <a:xfrm>
            <a:off x="357185" y="3861111"/>
            <a:ext cx="8429625" cy="875381"/>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dirty="0"/>
              <a:t>How to install:</a:t>
            </a:r>
          </a:p>
          <a:p>
            <a:pPr>
              <a:spcBef>
                <a:spcPts val="0"/>
              </a:spcBef>
              <a:spcAft>
                <a:spcPts val="0"/>
              </a:spcAft>
              <a:buFontTx/>
              <a:buChar char="-"/>
            </a:pPr>
            <a:r>
              <a:rPr lang="en-GB" dirty="0"/>
              <a:t>download from </a:t>
            </a:r>
            <a:r>
              <a:rPr lang="en-GB" dirty="0">
                <a:hlinkClick r:id="rId8"/>
              </a:rPr>
              <a:t>https://www.terraform.io/downloads.html /</a:t>
            </a:r>
            <a:r>
              <a:rPr lang="en-GB" dirty="0"/>
              <a:t> unpack / add to PATH</a:t>
            </a:r>
          </a:p>
          <a:p>
            <a:pPr>
              <a:spcBef>
                <a:spcPts val="0"/>
              </a:spcBef>
              <a:spcAft>
                <a:spcPts val="0"/>
              </a:spcAft>
              <a:buFontTx/>
              <a:buChar char="-"/>
            </a:pPr>
            <a:r>
              <a:rPr lang="en-GB" dirty="0"/>
              <a:t>compile binary from </a:t>
            </a:r>
            <a:r>
              <a:rPr lang="en-GB" dirty="0">
                <a:hlinkClick r:id="rId9"/>
              </a:rPr>
              <a:t>https://github.com/hashicorp/terraform.git</a:t>
            </a:r>
            <a:r>
              <a:rPr lang="en-GB" dirty="0"/>
              <a:t> / add to PATH</a:t>
            </a:r>
          </a:p>
          <a:p>
            <a:pPr>
              <a:spcBef>
                <a:spcPts val="0"/>
              </a:spcBef>
              <a:spcAft>
                <a:spcPts val="0"/>
              </a:spcAft>
              <a:buFontTx/>
              <a:buChar char="-"/>
            </a:pPr>
            <a:r>
              <a:rPr lang="en-GB" dirty="0">
                <a:solidFill>
                  <a:schemeClr val="bg2"/>
                </a:solidFill>
                <a:highlight>
                  <a:srgbClr val="000000"/>
                </a:highlight>
                <a:latin typeface="Courier New" panose="02070309020205020404" pitchFamily="49" charset="0"/>
                <a:cs typeface="Courier New" panose="02070309020205020404" pitchFamily="49" charset="0"/>
              </a:rPr>
              <a:t> &gt; brew install terraform</a:t>
            </a:r>
            <a:endParaRPr lang="en-GB" dirty="0"/>
          </a:p>
        </p:txBody>
      </p:sp>
      <p:sp>
        <p:nvSpPr>
          <p:cNvPr id="9" name="Slide Number Placeholder 5">
            <a:extLst>
              <a:ext uri="{FF2B5EF4-FFF2-40B4-BE49-F238E27FC236}">
                <a16:creationId xmlns:a16="http://schemas.microsoft.com/office/drawing/2014/main" id="{9554B991-E9C7-7943-AD21-8368AA0D27F6}"/>
              </a:ext>
            </a:extLst>
          </p:cNvPr>
          <p:cNvSpPr>
            <a:spLocks noGrp="1"/>
          </p:cNvSpPr>
          <p:nvPr>
            <p:ph type="sldNum" sz="quarter" idx="4"/>
          </p:nvPr>
        </p:nvSpPr>
        <p:spPr>
          <a:xfrm>
            <a:off x="7413441" y="4826639"/>
            <a:ext cx="1373372" cy="316862"/>
          </a:xfrm>
        </p:spPr>
        <p:txBody>
          <a:bodyPr/>
          <a:lstStyle/>
          <a:p>
            <a:fld id="{3A707DD9-E92B-45E8-BE0A-E6B2EDF345EB}" type="slidenum">
              <a:rPr lang="en-US" smtClean="0"/>
              <a:pPr/>
              <a:t>3</a:t>
            </a:fld>
            <a:endParaRPr lang="en-US" dirty="0"/>
          </a:p>
        </p:txBody>
      </p:sp>
    </p:spTree>
    <p:extLst>
      <p:ext uri="{BB962C8B-B14F-4D97-AF65-F5344CB8AC3E}">
        <p14:creationId xmlns:p14="http://schemas.microsoft.com/office/powerpoint/2010/main" val="287959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4</a:t>
            </a:fld>
            <a:endParaRPr lang="en-US" dirty="0"/>
          </a:p>
        </p:txBody>
      </p:sp>
      <p:pic>
        <p:nvPicPr>
          <p:cNvPr id="4" name="Picture 3">
            <a:extLst>
              <a:ext uri="{FF2B5EF4-FFF2-40B4-BE49-F238E27FC236}">
                <a16:creationId xmlns:a16="http://schemas.microsoft.com/office/drawing/2014/main" id="{7795F169-5C36-4540-8A19-13168B167454}"/>
              </a:ext>
            </a:extLst>
          </p:cNvPr>
          <p:cNvPicPr>
            <a:picLocks noChangeAspect="1"/>
          </p:cNvPicPr>
          <p:nvPr/>
        </p:nvPicPr>
        <p:blipFill>
          <a:blip r:embed="rId3"/>
          <a:stretch>
            <a:fillRect/>
          </a:stretch>
        </p:blipFill>
        <p:spPr>
          <a:xfrm>
            <a:off x="2495550" y="133350"/>
            <a:ext cx="4152900" cy="2438400"/>
          </a:xfrm>
          <a:prstGeom prst="rect">
            <a:avLst/>
          </a:prstGeom>
        </p:spPr>
      </p:pic>
      <p:pic>
        <p:nvPicPr>
          <p:cNvPr id="5" name="Picture 4">
            <a:extLst>
              <a:ext uri="{FF2B5EF4-FFF2-40B4-BE49-F238E27FC236}">
                <a16:creationId xmlns:a16="http://schemas.microsoft.com/office/drawing/2014/main" id="{A71308D0-8564-6245-A583-33BE48B48A53}"/>
              </a:ext>
            </a:extLst>
          </p:cNvPr>
          <p:cNvPicPr>
            <a:picLocks noChangeAspect="1"/>
          </p:cNvPicPr>
          <p:nvPr/>
        </p:nvPicPr>
        <p:blipFill>
          <a:blip r:embed="rId4"/>
          <a:stretch>
            <a:fillRect/>
          </a:stretch>
        </p:blipFill>
        <p:spPr>
          <a:xfrm>
            <a:off x="2495550" y="2708644"/>
            <a:ext cx="3136900" cy="342900"/>
          </a:xfrm>
          <a:prstGeom prst="rect">
            <a:avLst/>
          </a:prstGeom>
        </p:spPr>
      </p:pic>
      <p:pic>
        <p:nvPicPr>
          <p:cNvPr id="7" name="Picture 6">
            <a:extLst>
              <a:ext uri="{FF2B5EF4-FFF2-40B4-BE49-F238E27FC236}">
                <a16:creationId xmlns:a16="http://schemas.microsoft.com/office/drawing/2014/main" id="{A4AC1BD1-A046-C04F-8EA0-EE7575FFE1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95550" y="3188438"/>
            <a:ext cx="4245492" cy="427840"/>
          </a:xfrm>
          <a:prstGeom prst="rect">
            <a:avLst/>
          </a:prstGeom>
        </p:spPr>
      </p:pic>
      <p:pic>
        <p:nvPicPr>
          <p:cNvPr id="8" name="Picture 7">
            <a:extLst>
              <a:ext uri="{FF2B5EF4-FFF2-40B4-BE49-F238E27FC236}">
                <a16:creationId xmlns:a16="http://schemas.microsoft.com/office/drawing/2014/main" id="{7D6C606E-1E28-B846-BA88-FBA311C5911E}"/>
              </a:ext>
            </a:extLst>
          </p:cNvPr>
          <p:cNvPicPr>
            <a:picLocks noChangeAspect="1"/>
          </p:cNvPicPr>
          <p:nvPr/>
        </p:nvPicPr>
        <p:blipFill>
          <a:blip r:embed="rId6"/>
          <a:stretch>
            <a:fillRect/>
          </a:stretch>
        </p:blipFill>
        <p:spPr>
          <a:xfrm>
            <a:off x="2495550" y="3753172"/>
            <a:ext cx="2832100" cy="368300"/>
          </a:xfrm>
          <a:prstGeom prst="rect">
            <a:avLst/>
          </a:prstGeom>
        </p:spPr>
      </p:pic>
      <p:pic>
        <p:nvPicPr>
          <p:cNvPr id="10" name="Picture 9">
            <a:extLst>
              <a:ext uri="{FF2B5EF4-FFF2-40B4-BE49-F238E27FC236}">
                <a16:creationId xmlns:a16="http://schemas.microsoft.com/office/drawing/2014/main" id="{00EA70D3-7DB5-4D43-92F3-5FFFEC4CC20E}"/>
              </a:ext>
            </a:extLst>
          </p:cNvPr>
          <p:cNvPicPr>
            <a:picLocks noChangeAspect="1"/>
          </p:cNvPicPr>
          <p:nvPr/>
        </p:nvPicPr>
        <p:blipFill>
          <a:blip r:embed="rId7"/>
          <a:stretch>
            <a:fillRect/>
          </a:stretch>
        </p:blipFill>
        <p:spPr>
          <a:xfrm>
            <a:off x="2495550" y="4263535"/>
            <a:ext cx="1574800" cy="393700"/>
          </a:xfrm>
          <a:prstGeom prst="rect">
            <a:avLst/>
          </a:prstGeom>
        </p:spPr>
      </p:pic>
    </p:spTree>
    <p:extLst>
      <p:ext uri="{BB962C8B-B14F-4D97-AF65-F5344CB8AC3E}">
        <p14:creationId xmlns:p14="http://schemas.microsoft.com/office/powerpoint/2010/main" val="31028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5</a:t>
            </a:fld>
            <a:endParaRPr lang="en-US" dirty="0"/>
          </a:p>
        </p:txBody>
      </p:sp>
      <p:pic>
        <p:nvPicPr>
          <p:cNvPr id="3" name="Picture 2">
            <a:extLst>
              <a:ext uri="{FF2B5EF4-FFF2-40B4-BE49-F238E27FC236}">
                <a16:creationId xmlns:a16="http://schemas.microsoft.com/office/drawing/2014/main" id="{62871777-B9CC-4545-B5E6-F686E640DF4F}"/>
              </a:ext>
            </a:extLst>
          </p:cNvPr>
          <p:cNvPicPr>
            <a:picLocks noChangeAspect="1"/>
          </p:cNvPicPr>
          <p:nvPr/>
        </p:nvPicPr>
        <p:blipFill>
          <a:blip r:embed="rId3"/>
          <a:stretch>
            <a:fillRect/>
          </a:stretch>
        </p:blipFill>
        <p:spPr>
          <a:xfrm>
            <a:off x="493279" y="1777312"/>
            <a:ext cx="4394200" cy="1282700"/>
          </a:xfrm>
          <a:prstGeom prst="rect">
            <a:avLst/>
          </a:prstGeom>
        </p:spPr>
      </p:pic>
      <p:pic>
        <p:nvPicPr>
          <p:cNvPr id="9" name="Picture 8">
            <a:extLst>
              <a:ext uri="{FF2B5EF4-FFF2-40B4-BE49-F238E27FC236}">
                <a16:creationId xmlns:a16="http://schemas.microsoft.com/office/drawing/2014/main" id="{CC1D9CEB-392F-BB48-86BB-4A6AAE9166B9}"/>
              </a:ext>
            </a:extLst>
          </p:cNvPr>
          <p:cNvPicPr>
            <a:picLocks noChangeAspect="1"/>
          </p:cNvPicPr>
          <p:nvPr/>
        </p:nvPicPr>
        <p:blipFill>
          <a:blip r:embed="rId4"/>
          <a:stretch>
            <a:fillRect/>
          </a:stretch>
        </p:blipFill>
        <p:spPr>
          <a:xfrm>
            <a:off x="5317055" y="1948762"/>
            <a:ext cx="2857500" cy="939800"/>
          </a:xfrm>
          <a:prstGeom prst="rect">
            <a:avLst/>
          </a:prstGeom>
        </p:spPr>
      </p:pic>
      <p:pic>
        <p:nvPicPr>
          <p:cNvPr id="12" name="Picture 11">
            <a:extLst>
              <a:ext uri="{FF2B5EF4-FFF2-40B4-BE49-F238E27FC236}">
                <a16:creationId xmlns:a16="http://schemas.microsoft.com/office/drawing/2014/main" id="{EFBD5AF6-7E9B-9C42-97C3-F36448E2E07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53037" y="3277775"/>
            <a:ext cx="2274684" cy="1267039"/>
          </a:xfrm>
          <a:prstGeom prst="rect">
            <a:avLst/>
          </a:prstGeom>
        </p:spPr>
      </p:pic>
      <p:pic>
        <p:nvPicPr>
          <p:cNvPr id="13" name="Picture 12">
            <a:extLst>
              <a:ext uri="{FF2B5EF4-FFF2-40B4-BE49-F238E27FC236}">
                <a16:creationId xmlns:a16="http://schemas.microsoft.com/office/drawing/2014/main" id="{364B5390-7F71-654E-AB55-4F92AF0BA9EF}"/>
              </a:ext>
            </a:extLst>
          </p:cNvPr>
          <p:cNvPicPr>
            <a:picLocks noChangeAspect="1"/>
          </p:cNvPicPr>
          <p:nvPr/>
        </p:nvPicPr>
        <p:blipFill>
          <a:blip r:embed="rId6"/>
          <a:stretch>
            <a:fillRect/>
          </a:stretch>
        </p:blipFill>
        <p:spPr>
          <a:xfrm>
            <a:off x="5634555" y="3631894"/>
            <a:ext cx="2222500" cy="558800"/>
          </a:xfrm>
          <a:prstGeom prst="rect">
            <a:avLst/>
          </a:prstGeom>
        </p:spPr>
      </p:pic>
      <p:pic>
        <p:nvPicPr>
          <p:cNvPr id="14" name="Picture 13">
            <a:extLst>
              <a:ext uri="{FF2B5EF4-FFF2-40B4-BE49-F238E27FC236}">
                <a16:creationId xmlns:a16="http://schemas.microsoft.com/office/drawing/2014/main" id="{B9D9AD2A-5DF8-774F-8EB0-A64F9824ABD0}"/>
              </a:ext>
            </a:extLst>
          </p:cNvPr>
          <p:cNvPicPr>
            <a:picLocks noChangeAspect="1"/>
          </p:cNvPicPr>
          <p:nvPr/>
        </p:nvPicPr>
        <p:blipFill>
          <a:blip r:embed="rId7"/>
          <a:stretch>
            <a:fillRect/>
          </a:stretch>
        </p:blipFill>
        <p:spPr>
          <a:xfrm>
            <a:off x="1997296" y="291026"/>
            <a:ext cx="5143500" cy="1130300"/>
          </a:xfrm>
          <a:prstGeom prst="rect">
            <a:avLst/>
          </a:prstGeom>
        </p:spPr>
      </p:pic>
    </p:spTree>
    <p:extLst>
      <p:ext uri="{BB962C8B-B14F-4D97-AF65-F5344CB8AC3E}">
        <p14:creationId xmlns:p14="http://schemas.microsoft.com/office/powerpoint/2010/main" val="108030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0" y="1645921"/>
            <a:ext cx="9143999" cy="1652692"/>
          </a:xfrm>
        </p:spPr>
        <p:txBody>
          <a:bodyPr/>
          <a:lstStyle/>
          <a:p>
            <a:pPr>
              <a:spcBef>
                <a:spcPts val="0"/>
              </a:spcBef>
              <a:spcAft>
                <a:spcPts val="4200"/>
              </a:spcAft>
            </a:pPr>
            <a:r>
              <a:rPr lang="en-US" sz="3600" b="1" dirty="0"/>
              <a:t>DEMO #0</a:t>
            </a:r>
          </a:p>
          <a:p>
            <a:pPr>
              <a:spcBef>
                <a:spcPts val="0"/>
              </a:spcBef>
              <a:spcAft>
                <a:spcPts val="4200"/>
              </a:spcAft>
            </a:pPr>
            <a:r>
              <a:rPr lang="en-US" sz="3600" b="1" dirty="0"/>
              <a:t>HCL syntax and minimal example</a:t>
            </a:r>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6</a:t>
            </a:fld>
            <a:endParaRPr lang="en-US" dirty="0"/>
          </a:p>
        </p:txBody>
      </p:sp>
    </p:spTree>
    <p:extLst>
      <p:ext uri="{BB962C8B-B14F-4D97-AF65-F5344CB8AC3E}">
        <p14:creationId xmlns:p14="http://schemas.microsoft.com/office/powerpoint/2010/main" val="3009003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0" y="1645921"/>
            <a:ext cx="9143999" cy="1652692"/>
          </a:xfrm>
        </p:spPr>
        <p:txBody>
          <a:bodyPr/>
          <a:lstStyle/>
          <a:p>
            <a:pPr>
              <a:spcBef>
                <a:spcPts val="0"/>
              </a:spcBef>
              <a:spcAft>
                <a:spcPts val="4200"/>
              </a:spcAft>
            </a:pPr>
            <a:r>
              <a:rPr lang="en-US" sz="3600" b="1" dirty="0"/>
              <a:t>DEMO #1</a:t>
            </a:r>
          </a:p>
          <a:p>
            <a:pPr>
              <a:spcBef>
                <a:spcPts val="0"/>
              </a:spcBef>
              <a:spcAft>
                <a:spcPts val="4200"/>
              </a:spcAft>
            </a:pPr>
            <a:r>
              <a:rPr lang="en-US" sz="3600" dirty="0"/>
              <a:t>another provider</a:t>
            </a:r>
            <a:endParaRPr lang="en-US" sz="3600" b="1" dirty="0"/>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7</a:t>
            </a:fld>
            <a:endParaRPr lang="en-US" dirty="0"/>
          </a:p>
        </p:txBody>
      </p:sp>
    </p:spTree>
    <p:extLst>
      <p:ext uri="{BB962C8B-B14F-4D97-AF65-F5344CB8AC3E}">
        <p14:creationId xmlns:p14="http://schemas.microsoft.com/office/powerpoint/2010/main" val="2706676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8</a:t>
            </a:fld>
            <a:endParaRPr lang="en-US" dirty="0"/>
          </a:p>
        </p:txBody>
      </p:sp>
      <p:pic>
        <p:nvPicPr>
          <p:cNvPr id="2" name="Picture 1">
            <a:extLst>
              <a:ext uri="{FF2B5EF4-FFF2-40B4-BE49-F238E27FC236}">
                <a16:creationId xmlns:a16="http://schemas.microsoft.com/office/drawing/2014/main" id="{CA175082-00A0-4547-98D7-4A9CDF876DBD}"/>
              </a:ext>
            </a:extLst>
          </p:cNvPr>
          <p:cNvPicPr>
            <a:picLocks noChangeAspect="1"/>
          </p:cNvPicPr>
          <p:nvPr/>
        </p:nvPicPr>
        <p:blipFill>
          <a:blip r:embed="rId3"/>
          <a:stretch>
            <a:fillRect/>
          </a:stretch>
        </p:blipFill>
        <p:spPr>
          <a:xfrm>
            <a:off x="212060" y="789125"/>
            <a:ext cx="5232400" cy="1651000"/>
          </a:xfrm>
          <a:prstGeom prst="rect">
            <a:avLst/>
          </a:prstGeom>
        </p:spPr>
      </p:pic>
      <p:pic>
        <p:nvPicPr>
          <p:cNvPr id="4" name="Picture 3">
            <a:extLst>
              <a:ext uri="{FF2B5EF4-FFF2-40B4-BE49-F238E27FC236}">
                <a16:creationId xmlns:a16="http://schemas.microsoft.com/office/drawing/2014/main" id="{A2B3804C-E188-2944-91F7-5AEA284CD5A4}"/>
              </a:ext>
            </a:extLst>
          </p:cNvPr>
          <p:cNvPicPr>
            <a:picLocks noChangeAspect="1"/>
          </p:cNvPicPr>
          <p:nvPr/>
        </p:nvPicPr>
        <p:blipFill>
          <a:blip r:embed="rId4"/>
          <a:stretch>
            <a:fillRect/>
          </a:stretch>
        </p:blipFill>
        <p:spPr>
          <a:xfrm>
            <a:off x="3084513" y="3005470"/>
            <a:ext cx="5702300" cy="1219200"/>
          </a:xfrm>
          <a:prstGeom prst="rect">
            <a:avLst/>
          </a:prstGeom>
        </p:spPr>
      </p:pic>
    </p:spTree>
    <p:extLst>
      <p:ext uri="{BB962C8B-B14F-4D97-AF65-F5344CB8AC3E}">
        <p14:creationId xmlns:p14="http://schemas.microsoft.com/office/powerpoint/2010/main" val="129943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0" y="1645921"/>
            <a:ext cx="9143999" cy="1652692"/>
          </a:xfrm>
        </p:spPr>
        <p:txBody>
          <a:bodyPr/>
          <a:lstStyle/>
          <a:p>
            <a:pPr>
              <a:spcBef>
                <a:spcPts val="0"/>
              </a:spcBef>
              <a:spcAft>
                <a:spcPts val="4200"/>
              </a:spcAft>
            </a:pPr>
            <a:r>
              <a:rPr lang="en-US" sz="3600" b="1"/>
              <a:t>DEMO #2</a:t>
            </a:r>
            <a:endParaRPr lang="en-US" sz="3600" b="1" dirty="0"/>
          </a:p>
          <a:p>
            <a:pPr>
              <a:spcBef>
                <a:spcPts val="0"/>
              </a:spcBef>
              <a:spcAft>
                <a:spcPts val="4200"/>
              </a:spcAft>
            </a:pPr>
            <a:r>
              <a:rPr lang="en-US" sz="3600" dirty="0"/>
              <a:t>extend existing resources</a:t>
            </a:r>
            <a:endParaRPr lang="en-US" sz="3600" b="1" dirty="0"/>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9</a:t>
            </a:fld>
            <a:endParaRPr lang="en-US" dirty="0"/>
          </a:p>
        </p:txBody>
      </p:sp>
    </p:spTree>
    <p:extLst>
      <p:ext uri="{BB962C8B-B14F-4D97-AF65-F5344CB8AC3E}">
        <p14:creationId xmlns:p14="http://schemas.microsoft.com/office/powerpoint/2010/main" val="4286608304"/>
      </p:ext>
    </p:extLst>
  </p:cSld>
  <p:clrMapOvr>
    <a:masterClrMapping/>
  </p:clrMapOvr>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19922</TotalTime>
  <Words>3331</Words>
  <Application>Microsoft Macintosh PowerPoint</Application>
  <PresentationFormat>On-screen Show (16:9)</PresentationFormat>
  <Paragraphs>343</Paragraphs>
  <Slides>19</Slides>
  <Notes>19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19</vt:i4>
      </vt:variant>
    </vt:vector>
  </HeadingPairs>
  <TitlesOfParts>
    <vt:vector size="26" baseType="lpstr">
      <vt:lpstr>Arial</vt:lpstr>
      <vt:lpstr>Calibri</vt:lpstr>
      <vt:lpstr>Calibri Light</vt:lpstr>
      <vt:lpstr>Courier New</vt:lpstr>
      <vt:lpstr>Covers</vt:lpstr>
      <vt:lpstr>General</vt:lpstr>
      <vt:lpstr>Breakers</vt:lpstr>
      <vt:lpstr>How to terraform</vt:lpstr>
      <vt:lpstr>Infrastructure as a Code</vt:lpstr>
      <vt:lpstr>Terraform by HashiCorp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Infrastructure as a Code</vt:lpstr>
      <vt:lpstr>Alternatives and similar tools</vt:lpstr>
      <vt:lpstr>Why Terraform?</vt:lpstr>
      <vt:lpstr>What next?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Anton Hryshchanka</cp:lastModifiedBy>
  <cp:revision>325</cp:revision>
  <dcterms:created xsi:type="dcterms:W3CDTF">2018-01-26T19:23:30Z</dcterms:created>
  <dcterms:modified xsi:type="dcterms:W3CDTF">2021-08-19T22:04:40Z</dcterms:modified>
</cp:coreProperties>
</file>